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19" r:id="rId2"/>
    <p:sldId id="257" r:id="rId3"/>
    <p:sldId id="324" r:id="rId4"/>
    <p:sldId id="332" r:id="rId5"/>
    <p:sldId id="331" r:id="rId6"/>
    <p:sldId id="330" r:id="rId7"/>
    <p:sldId id="329" r:id="rId8"/>
    <p:sldId id="290" r:id="rId9"/>
    <p:sldId id="336" r:id="rId10"/>
    <p:sldId id="335" r:id="rId11"/>
    <p:sldId id="334" r:id="rId12"/>
    <p:sldId id="333" r:id="rId13"/>
    <p:sldId id="296" r:id="rId14"/>
    <p:sldId id="341" r:id="rId15"/>
    <p:sldId id="344" r:id="rId16"/>
    <p:sldId id="343" r:id="rId17"/>
    <p:sldId id="342" r:id="rId18"/>
    <p:sldId id="295" r:id="rId19"/>
    <p:sldId id="340" r:id="rId20"/>
    <p:sldId id="339" r:id="rId21"/>
    <p:sldId id="338" r:id="rId22"/>
    <p:sldId id="337" r:id="rId23"/>
    <p:sldId id="297" r:id="rId24"/>
    <p:sldId id="348" r:id="rId25"/>
    <p:sldId id="347" r:id="rId26"/>
    <p:sldId id="346" r:id="rId27"/>
    <p:sldId id="345" r:id="rId28"/>
    <p:sldId id="322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5100"/>
    <a:srgbClr val="BEAA12"/>
    <a:srgbClr val="007635"/>
    <a:srgbClr val="264B96"/>
    <a:srgbClr val="70578F"/>
    <a:srgbClr val="FFA3A3"/>
    <a:srgbClr val="1E3C78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0" autoAdjust="0"/>
    <p:restoredTop sz="94660"/>
  </p:normalViewPr>
  <p:slideViewPr>
    <p:cSldViewPr>
      <p:cViewPr varScale="1">
        <p:scale>
          <a:sx n="83" d="100"/>
          <a:sy n="83" d="100"/>
        </p:scale>
        <p:origin x="1459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2F37905-7CCF-42F1-9A7D-42F74D9377A7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74E2F26-336E-49CF-A0CF-0F494B80CB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80142D-24AF-4D84-8036-EE91D7DE0EEF}" type="slidenum">
              <a:rPr lang="ru-RU" smtClean="0">
                <a:latin typeface="Georgia" pitchFamily="18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FA73B6-E678-481C-8B79-A844FFA430CB}" type="slidenum">
              <a:rPr lang="ru-RU" smtClean="0">
                <a:latin typeface="Georgia" pitchFamily="18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>
              <a:latin typeface="Georgia" pitchFamily="18" charset="0"/>
              <a:cs typeface="Arial" charset="0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1945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8FBBCB8-B2BF-4EF2-A116-807168C7B511}" type="slidenum">
              <a:rPr lang="ru-RU" sz="1200">
                <a:latin typeface="Georgia" pitchFamily="18" charset="0"/>
              </a:rPr>
              <a:pPr algn="r"/>
              <a:t>3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1507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934EAFC-65DB-48C9-B29A-CBE1CA1C1E09}" type="slidenum">
              <a:rPr lang="ru-RU" sz="1200">
                <a:latin typeface="Georgia" pitchFamily="18" charset="0"/>
              </a:rPr>
              <a:pPr algn="r"/>
              <a:t>4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355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A498E3E-EB54-4763-96C1-CB7ED359C9C7}" type="slidenum">
              <a:rPr lang="ru-RU" sz="1200">
                <a:latin typeface="Georgia" pitchFamily="18" charset="0"/>
              </a:rPr>
              <a:pPr algn="r"/>
              <a:t>5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5603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23FE8C6-C1F3-4BFC-AED6-A46A1F554D20}" type="slidenum">
              <a:rPr lang="ru-RU" sz="1200">
                <a:latin typeface="Georgia" pitchFamily="18" charset="0"/>
              </a:rPr>
              <a:pPr algn="r"/>
              <a:t>6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765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98B1061-2CF6-4D17-94A5-723AFF08402D}" type="slidenum">
              <a:rPr lang="ru-RU" sz="1200">
                <a:latin typeface="Georgia" pitchFamily="18" charset="0"/>
              </a:rPr>
              <a:pPr algn="r"/>
              <a:t>7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2969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96CAD58-7F95-4E11-ADA7-E9A30A5AD67E}" type="slidenum">
              <a:rPr lang="ru-RU" sz="1200">
                <a:latin typeface="Georgia" pitchFamily="18" charset="0"/>
              </a:rPr>
              <a:pPr algn="r"/>
              <a:t>8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1747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192A7C6F-3272-4EC4-89CD-788BD14BC2C2}" type="slidenum">
              <a:rPr lang="ru-RU" sz="1200">
                <a:latin typeface="Georgia" pitchFamily="18" charset="0"/>
              </a:rPr>
              <a:pPr algn="r"/>
              <a:t>9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379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D92ADB8-F4A2-4831-B2F2-169EC918170D}" type="slidenum">
              <a:rPr lang="ru-RU" sz="1200">
                <a:latin typeface="Georgia" pitchFamily="18" charset="0"/>
              </a:rPr>
              <a:pPr algn="r"/>
              <a:t>10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5843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CF0625E-AAEE-4B07-B91D-D310CADD3855}" type="slidenum">
              <a:rPr lang="ru-RU" sz="1200">
                <a:latin typeface="Georgia" pitchFamily="18" charset="0"/>
              </a:rPr>
              <a:pPr algn="r"/>
              <a:t>11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789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47E94E6-C2B7-4CC3-B895-2986F80E8DA5}" type="slidenum">
              <a:rPr lang="ru-RU" sz="1200">
                <a:latin typeface="Georgia" pitchFamily="18" charset="0"/>
              </a:rPr>
              <a:pPr algn="r"/>
              <a:t>12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3993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6726062-F8F7-465C-B1C9-59354D1350A9}" type="slidenum">
              <a:rPr lang="ru-RU" sz="1200">
                <a:latin typeface="Georgia" pitchFamily="18" charset="0"/>
              </a:rPr>
              <a:pPr algn="r"/>
              <a:t>13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1987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47EAEE7-29EB-46C0-A2A7-05C592F92067}" type="slidenum">
              <a:rPr lang="ru-RU" sz="1200">
                <a:latin typeface="Georgia" pitchFamily="18" charset="0"/>
              </a:rPr>
              <a:pPr algn="r"/>
              <a:t>14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403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C20E334-5F57-4BA1-99CC-62A6BC79CF68}" type="slidenum">
              <a:rPr lang="ru-RU" sz="1200">
                <a:latin typeface="Georgia" pitchFamily="18" charset="0"/>
              </a:rPr>
              <a:pPr algn="r"/>
              <a:t>15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6083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D881AD6-BEFD-43DF-BC7B-C73E9B1CE0FA}" type="slidenum">
              <a:rPr lang="ru-RU" sz="1200">
                <a:latin typeface="Georgia" pitchFamily="18" charset="0"/>
              </a:rPr>
              <a:pPr algn="r"/>
              <a:t>16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813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5FFA3C5-981C-4B41-881F-5A5D22A8E020}" type="slidenum">
              <a:rPr lang="ru-RU" sz="1200">
                <a:latin typeface="Georgia" pitchFamily="18" charset="0"/>
              </a:rPr>
              <a:pPr algn="r"/>
              <a:t>17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5017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D1D9786-C2F1-4717-8EB1-C46A0DFA8AE7}" type="slidenum">
              <a:rPr lang="ru-RU" sz="1200">
                <a:latin typeface="Georgia" pitchFamily="18" charset="0"/>
              </a:rPr>
              <a:pPr algn="r"/>
              <a:t>18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52227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AA83719-E64F-4864-8803-28A16758314F}" type="slidenum">
              <a:rPr lang="ru-RU" sz="1200">
                <a:latin typeface="Georgia" pitchFamily="18" charset="0"/>
              </a:rPr>
              <a:pPr algn="r"/>
              <a:t>19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5427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B4A0C45-2CBF-4251-BD84-7F0A6C64E940}" type="slidenum">
              <a:rPr lang="ru-RU" sz="1200">
                <a:latin typeface="Georgia" pitchFamily="18" charset="0"/>
              </a:rPr>
              <a:pPr algn="r"/>
              <a:t>20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56323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75E5D13-AD97-454F-A1C9-5E98C0C2C8F4}" type="slidenum">
              <a:rPr lang="ru-RU" sz="1200">
                <a:latin typeface="Georgia" pitchFamily="18" charset="0"/>
              </a:rPr>
              <a:pPr algn="r"/>
              <a:t>21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5837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C68A38D-8C3F-4704-9D04-D6605B0EDA4B}" type="slidenum">
              <a:rPr lang="ru-RU" sz="1200">
                <a:latin typeface="Georgia" pitchFamily="18" charset="0"/>
              </a:rPr>
              <a:pPr algn="r"/>
              <a:t>22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041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DE49068-11A9-4BBD-B4D3-F6AD9B755689}" type="slidenum">
              <a:rPr lang="ru-RU" sz="1200">
                <a:latin typeface="Georgia" pitchFamily="18" charset="0"/>
              </a:rPr>
              <a:pPr algn="r"/>
              <a:t>23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2467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AC38915-F9DF-4DFE-BE15-E49264363853}" type="slidenum">
              <a:rPr lang="ru-RU" sz="1200">
                <a:latin typeface="Georgia" pitchFamily="18" charset="0"/>
              </a:rPr>
              <a:pPr algn="r"/>
              <a:t>24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4515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39B6F2C-2049-4BB1-BBFB-6DB95DA95E6B}" type="slidenum">
              <a:rPr lang="ru-RU" sz="1200">
                <a:latin typeface="Georgia" pitchFamily="18" charset="0"/>
              </a:rPr>
              <a:pPr algn="r"/>
              <a:t>25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6563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0C76836-7078-4BC1-8756-224223B5354A}" type="slidenum">
              <a:rPr lang="ru-RU" sz="1200">
                <a:latin typeface="Georgia" pitchFamily="18" charset="0"/>
              </a:rPr>
              <a:pPr algn="r"/>
              <a:t>26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6861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99F5F68-EB92-4135-A496-BED356E1A215}" type="slidenum">
              <a:rPr lang="ru-RU" sz="1200">
                <a:latin typeface="Georgia" pitchFamily="18" charset="0"/>
              </a:rPr>
              <a:pPr algn="r"/>
              <a:t>27</a:t>
            </a:fld>
            <a:endParaRPr lang="ru-RU" sz="1200">
              <a:latin typeface="Georgia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9F56B5B-DA9F-4354-9FD6-CE7CD402F1BC}" type="slidenum">
              <a:rPr lang="ru-RU" smtClean="0">
                <a:latin typeface="Georgia" pitchFamily="18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ru-RU">
              <a:latin typeface="Georgia" pitchFamily="18" charset="0"/>
              <a:cs typeface="Arial" charset="0"/>
            </a:endParaRPr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74A12-6711-450D-9AAF-D929BBCD05FA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DFF99-377D-45BA-8D90-3ED4C8467B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7CBFB-27E6-417F-8D9F-942FBBE73D43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A6FE2-C081-42E2-9F31-489D98D06C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33C02-A13F-4A4D-B6E4-8D770CAB1B4C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D3D22-6C8D-40F1-9B75-EF0023B6FF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D8078-48C1-45E1-B3F5-B152656F02F5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6557B-C8F0-4CD2-9A53-DC81AD5449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2FF75-7BB6-4AB3-AC53-465CAD2DDC24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A47D1-BBA7-45B2-80A9-63591D4CA7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CF8C9-8C8E-4EC9-9463-D400361DEC7C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4483F-B390-4E9E-8B8F-934ADE500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6BFFD-3D49-4157-93E6-37B1830E2350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7D29D-E778-49CE-BC68-36F1967EC7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3FA5A-76F0-4AB7-97FC-3CB5AC1AFF50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A03AE-1F7E-4191-8168-B910D01E73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EE703-4B41-455E-8154-00B9FD429401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BE466-B0A5-470E-B117-D3B850EF17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E4636-1245-4F93-A070-E94225E7CB29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B6DFA-9AFC-4093-BAE5-F778C574FD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41B4E-CA6F-4C00-B75C-A099A0DE5998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8CB92-49D6-49C0-9487-A6310D14C1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1080E1-E394-4230-8DC3-0E2E356E503C}" type="datetimeFigureOut">
              <a:rPr lang="ru-RU"/>
              <a:pPr>
                <a:defRPr/>
              </a:pPr>
              <a:t>19.09.2025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9EB199-B76E-4C10-BF9E-808B2075B4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7.png"/><Relationship Id="rId5" Type="http://schemas.openxmlformats.org/officeDocument/2006/relationships/image" Target="../media/image3.gif"/><Relationship Id="rId10" Type="http://schemas.openxmlformats.org/officeDocument/2006/relationships/slide" Target="slide28.xml"/><Relationship Id="rId4" Type="http://schemas.openxmlformats.org/officeDocument/2006/relationships/image" Target="../media/image2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22.xml"/><Relationship Id="rId26" Type="http://schemas.openxmlformats.org/officeDocument/2006/relationships/slide" Target="slide25.xml"/><Relationship Id="rId3" Type="http://schemas.openxmlformats.org/officeDocument/2006/relationships/image" Target="../media/image9.jpeg"/><Relationship Id="rId21" Type="http://schemas.openxmlformats.org/officeDocument/2006/relationships/slide" Target="slide15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21.xml"/><Relationship Id="rId25" Type="http://schemas.openxmlformats.org/officeDocument/2006/relationships/slide" Target="slide24.xml"/><Relationship Id="rId2" Type="http://schemas.openxmlformats.org/officeDocument/2006/relationships/notesSlide" Target="../notesSlides/notesSlide2.xml"/><Relationship Id="rId16" Type="http://schemas.openxmlformats.org/officeDocument/2006/relationships/slide" Target="slide20.xml"/><Relationship Id="rId20" Type="http://schemas.openxmlformats.org/officeDocument/2006/relationships/slide" Target="slide14.xml"/><Relationship Id="rId29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5" Type="http://schemas.openxmlformats.org/officeDocument/2006/relationships/slide" Target="slide4.xml"/><Relationship Id="rId15" Type="http://schemas.openxmlformats.org/officeDocument/2006/relationships/slide" Target="slide19.xml"/><Relationship Id="rId23" Type="http://schemas.openxmlformats.org/officeDocument/2006/relationships/slide" Target="slide17.xml"/><Relationship Id="rId28" Type="http://schemas.openxmlformats.org/officeDocument/2006/relationships/slide" Target="slide27.xml"/><Relationship Id="rId10" Type="http://schemas.openxmlformats.org/officeDocument/2006/relationships/slide" Target="slide9.xml"/><Relationship Id="rId19" Type="http://schemas.openxmlformats.org/officeDocument/2006/relationships/slide" Target="slide13.xml"/><Relationship Id="rId31" Type="http://schemas.openxmlformats.org/officeDocument/2006/relationships/image" Target="../media/image11.png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8.xml"/><Relationship Id="rId22" Type="http://schemas.openxmlformats.org/officeDocument/2006/relationships/slide" Target="slide16.xml"/><Relationship Id="rId27" Type="http://schemas.openxmlformats.org/officeDocument/2006/relationships/slide" Target="slide26.xml"/><Relationship Id="rId30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2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6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6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6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6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46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7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7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7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57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57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14.png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ipartbest.com/cliparts/xTg/6Mx/xTg6Mx6Ec.gif" TargetMode="External"/><Relationship Id="rId13" Type="http://schemas.openxmlformats.org/officeDocument/2006/relationships/hyperlink" Target="http://guide.alibaba.com/image/i1/shaya-li-silk-true-silk-embroidery-silk-handkerchief-handkerchief-ms-crescent-shipping/T19IqhXkVrXXXX3l6b_125145.jpg" TargetMode="External"/><Relationship Id="rId18" Type="http://schemas.openxmlformats.org/officeDocument/2006/relationships/hyperlink" Target="http://aria-art.ru/0/A/Aksakov%20S.%20Alen'kij%20cvetochek%20(L.%20Ionova)/12.jpg" TargetMode="External"/><Relationship Id="rId26" Type="http://schemas.openxmlformats.org/officeDocument/2006/relationships/hyperlink" Target="http://free-tarot-reading.xyz/Imagenes_TA/Numeros/Numero-11.png" TargetMode="External"/><Relationship Id="rId3" Type="http://schemas.openxmlformats.org/officeDocument/2006/relationships/image" Target="../media/image9.jpeg"/><Relationship Id="rId21" Type="http://schemas.openxmlformats.org/officeDocument/2006/relationships/hyperlink" Target="https://www.superpohod.ru/_/manager/files/5af/aefcdaa2d7/925.jpg" TargetMode="External"/><Relationship Id="rId7" Type="http://schemas.openxmlformats.org/officeDocument/2006/relationships/hyperlink" Target="https://www.colors.life/upload/blogs/53/52/53529ff5a7e1df8e0e70b473d9450706_RSZ_690.jpeg" TargetMode="External"/><Relationship Id="rId12" Type="http://schemas.openxmlformats.org/officeDocument/2006/relationships/hyperlink" Target="http://www.mhid.ru/assets/gallery/mebel/USA/AICO/Platine-de-Royale/thumb_09000VAN4-201611x520.png" TargetMode="External"/><Relationship Id="rId17" Type="http://schemas.openxmlformats.org/officeDocument/2006/relationships/hyperlink" Target="http://aria-art.ru/0/A/Aksakov%20S.%20Alen'kij%20cvetochek%20(L.%20Ionova)/7.jpg" TargetMode="External"/><Relationship Id="rId25" Type="http://schemas.openxmlformats.org/officeDocument/2006/relationships/hyperlink" Target="https://img07.rl0.ru/42088d59d3e369a208109673164e8024/c1710x2400/images.easyfreeclipart.com/1184/effect-letters-alphabet-red-by-binameusl-1184242.png" TargetMode="External"/><Relationship Id="rId2" Type="http://schemas.openxmlformats.org/officeDocument/2006/relationships/notesSlide" Target="../notesSlides/notesSlide28.xml"/><Relationship Id="rId16" Type="http://schemas.openxmlformats.org/officeDocument/2006/relationships/hyperlink" Target="https://img.labirint.ru/images/comments_pic/1133/05labv5ig1313378851.jpg" TargetMode="External"/><Relationship Id="rId20" Type="http://schemas.openxmlformats.org/officeDocument/2006/relationships/hyperlink" Target="https://www.metod-kopilka.ru/images/doc/62/63228/img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s03.infourok.ru/uploads/ex/05cc/00050edb-d45c594e/hello_html_m16abe509.jpg" TargetMode="External"/><Relationship Id="rId11" Type="http://schemas.openxmlformats.org/officeDocument/2006/relationships/hyperlink" Target="http://www.pngmart.com/files/1/Artificial-Jewellery-PNG-Clipart.png" TargetMode="External"/><Relationship Id="rId24" Type="http://schemas.openxmlformats.org/officeDocument/2006/relationships/hyperlink" Target="https://banner2.kisspng.com/20180201/eiq/kisspng-evil-queen-maleficent-cruella-de-vil-snow-white-evil-queen-png-clipart-5a732de3e4ff31.305576941517497827938.jpg" TargetMode="External"/><Relationship Id="rId5" Type="http://schemas.openxmlformats.org/officeDocument/2006/relationships/hyperlink" Target="https://upload.wikimedia.org/wikipedia/ru/f/fd/Pushki140ioV.jpg" TargetMode="External"/><Relationship Id="rId15" Type="http://schemas.openxmlformats.org/officeDocument/2006/relationships/hyperlink" Target="http://printonic.ru/uploads/images/2016/02/22/.tmb/thumb_img_56cab8da0bc8c_resize_900_5000.jpg" TargetMode="External"/><Relationship Id="rId23" Type="http://schemas.openxmlformats.org/officeDocument/2006/relationships/hyperlink" Target="https://banner2.kisspng.com/20180208/oje/kisspng-fire-clip-art-flame-5a7c86186d5bb5.1516398715181102324479.jpg" TargetMode="External"/><Relationship Id="rId10" Type="http://schemas.openxmlformats.org/officeDocument/2006/relationships/hyperlink" Target="https://banner2.kisspng.com/20171128/0ff/gold-and-diamonds-crown-png-clipart-5a1d3b32a064b9.863650371511865138657.jpg" TargetMode="External"/><Relationship Id="rId19" Type="http://schemas.openxmlformats.org/officeDocument/2006/relationships/hyperlink" Target="http://www.photoforum.ru/f/photo/000/765/765145_47.jpg" TargetMode="External"/><Relationship Id="rId4" Type="http://schemas.openxmlformats.org/officeDocument/2006/relationships/image" Target="../media/image68.png"/><Relationship Id="rId9" Type="http://schemas.openxmlformats.org/officeDocument/2006/relationships/hyperlink" Target="http://slavyanskaya-kultura.ru/images/photos/ace5e93c13b0d0c5f00091423dd5637c.jpg" TargetMode="External"/><Relationship Id="rId14" Type="http://schemas.openxmlformats.org/officeDocument/2006/relationships/hyperlink" Target="http://pic.90sjimg.com/design/00/79/50/59/58dc7bd451ee0.png" TargetMode="External"/><Relationship Id="rId22" Type="http://schemas.openxmlformats.org/officeDocument/2006/relationships/hyperlink" Target="http://rech-deti.ru/upload/iblock/578/5787633e6f8085a30e395222c147b69e.jpg" TargetMode="External"/><Relationship Id="rId27" Type="http://schemas.openxmlformats.org/officeDocument/2006/relationships/hyperlink" Target="http://a2b2.ru/storage/images/person/34/gallery/1292/10113_30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4306888" y="5734050"/>
            <a:ext cx="4441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Times New Roman" pitchFamily="18" charset="0"/>
              </a:rPr>
              <a:t>Библиотекарь Широкова Надежда Александровна</a:t>
            </a:r>
          </a:p>
          <a:p>
            <a:r>
              <a:rPr lang="ru-RU" sz="1400" b="1" i="1" dirty="0">
                <a:latin typeface="Times New Roman" pitchFamily="18" charset="0"/>
              </a:rPr>
              <a:t> </a:t>
            </a:r>
            <a:r>
              <a:rPr lang="ru-RU" sz="1400" b="1" i="1" dirty="0" err="1">
                <a:latin typeface="Times New Roman" pitchFamily="18" charset="0"/>
              </a:rPr>
              <a:t>Ремчуговская</a:t>
            </a:r>
            <a:r>
              <a:rPr lang="ru-RU" sz="1400" b="1" i="1" dirty="0">
                <a:latin typeface="Times New Roman" pitchFamily="18" charset="0"/>
              </a:rPr>
              <a:t> сельская библиотека-филиал.</a:t>
            </a:r>
          </a:p>
        </p:txBody>
      </p:sp>
      <p:sp>
        <p:nvSpPr>
          <p:cNvPr id="14339" name="AutoShape 19" descr="yH5BAEAAAAALAAAAAABAAEAAAIBRAA7"/>
          <p:cNvSpPr>
            <a:spLocks noChangeAspect="1" noChangeArrowheads="1"/>
          </p:cNvSpPr>
          <p:nvPr/>
        </p:nvSpPr>
        <p:spPr bwMode="auto">
          <a:xfrm>
            <a:off x="4405313" y="26368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Georgia" pitchFamily="18" charset="0"/>
            </a:endParaRPr>
          </a:p>
        </p:txBody>
      </p:sp>
      <p:pic>
        <p:nvPicPr>
          <p:cNvPr id="14340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79450" y="2317750"/>
            <a:ext cx="9429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5175" y="3459163"/>
            <a:ext cx="9429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93750" y="4605338"/>
            <a:ext cx="9429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7538" y="2060575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22425" y="2971800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6375" y="3876675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80063" y="3789363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39963" y="1985963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77100" y="2225675"/>
            <a:ext cx="9429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362825" y="3367088"/>
            <a:ext cx="9429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2" descr="http://img0.liveinternet.ru/images/attach/c/3/77/957/77957384_77772038_zvezdochki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91400" y="4513263"/>
            <a:ext cx="9429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36663" y="4818063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02263" y="4702175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88" y="2257425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4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88" y="3260725"/>
            <a:ext cx="80010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5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" y="4268788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6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3425" y="2508250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7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3425" y="3511550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8" name="Picture 10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13588" y="4521200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9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475" y="125413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0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0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1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46663" y="101600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2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42150" y="469900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3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55888" y="903288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4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9550" y="1046163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5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42150" y="1450975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6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2813" y="1058863"/>
            <a:ext cx="206692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7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115888"/>
            <a:ext cx="224155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8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92500" y="6284913"/>
            <a:ext cx="223996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69" name="Рисунок 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0113" y="549275"/>
            <a:ext cx="739616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0" name="Рисунок 54" descr="Рисунок19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32588" y="4695063"/>
            <a:ext cx="1828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1" name="Рисунок 55" descr="Рисунок18.png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96913" y="5934075"/>
            <a:ext cx="1079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72" name="Picture 39" descr="тит лист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55650" y="1484313"/>
            <a:ext cx="3095625" cy="424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73" name="WordArt 42"/>
          <p:cNvSpPr>
            <a:spLocks noChangeArrowheads="1" noChangeShapeType="1" noTextEdit="1"/>
          </p:cNvSpPr>
          <p:nvPr/>
        </p:nvSpPr>
        <p:spPr bwMode="auto">
          <a:xfrm>
            <a:off x="3924300" y="2565400"/>
            <a:ext cx="4824413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107763" dir="18900000" algn="ctr" rotWithShape="0">
                    <a:srgbClr val="C0C0C0">
                      <a:alpha val="50000"/>
                    </a:srgbClr>
                  </a:outerShdw>
                </a:effectLst>
                <a:latin typeface="Arial"/>
                <a:cs typeface="Arial"/>
              </a:rPr>
              <a:t>Викторина «Тайна огненного цветка» </a:t>
            </a:r>
          </a:p>
          <a:p>
            <a:pPr algn="ctr"/>
            <a:r>
              <a:rPr lang="ru-RU" sz="24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107763" dir="18900000" algn="ctr" rotWithShape="0">
                    <a:srgbClr val="C0C0C0">
                      <a:alpha val="50000"/>
                    </a:srgbClr>
                  </a:outerShdw>
                </a:effectLst>
                <a:latin typeface="Arial"/>
                <a:cs typeface="Arial"/>
              </a:rPr>
              <a:t>по сказке С. Аксакова </a:t>
            </a:r>
          </a:p>
        </p:txBody>
      </p:sp>
    </p:spTree>
  </p:cSld>
  <p:clrMapOvr>
    <a:masterClrMapping/>
  </p:clrMapOvr>
  <p:transition spd="slow"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070350" y="1844675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1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005388" y="1844675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2" name="AutoShap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942013" y="1844675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3" name="AutoShape 5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878638" y="1844675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4" name="AutoShape 5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7813675" y="1844675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25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070350" y="2708275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6" name="AutoShape 5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005388" y="2708275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7" name="AutoShape 5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942013" y="2708275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8" name="AutoShape 5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878638" y="2708275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9" name="AutoShape 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813675" y="2708275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0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070350" y="4437063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1" name="AutoShape 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005388" y="4437063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2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942013" y="4437063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3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878638" y="4437063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4" name="AutoShape 6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813675" y="4437063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5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062413" y="3573463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6" name="AutoShape 6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005388" y="3576638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7" name="AutoShape 6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942013" y="3576638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8" name="AutoShape 66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950075" y="357663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9" name="AutoShape 67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813675" y="3576638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40" name="AutoShape 68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4070350" y="5300663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42" name="AutoShape 70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5005388" y="5300663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43" name="AutoShape 71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6013450" y="5300663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44" name="AutoShape 72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6950075" y="5300663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45" name="AutoShape 7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7813675" y="5300663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611188" y="1844675"/>
            <a:ext cx="2881312" cy="719138"/>
          </a:xfrm>
          <a:prstGeom prst="bevel">
            <a:avLst>
              <a:gd name="adj" fmla="val 7727"/>
            </a:avLst>
          </a:prstGeom>
          <a:gradFill rotWithShape="1">
            <a:gsLst>
              <a:gs pos="600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solidFill>
                  <a:srgbClr val="264B96"/>
                </a:solidFill>
              </a:rPr>
              <a:t>Старинные слова</a:t>
            </a:r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611188" y="5300663"/>
            <a:ext cx="2879725" cy="792162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68E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000" b="1">
                <a:solidFill>
                  <a:schemeClr val="hlink"/>
                </a:solidFill>
              </a:rPr>
              <a:t>Хитрые вопросики</a:t>
            </a:r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611188" y="3576638"/>
            <a:ext cx="2881312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solidFill>
                  <a:srgbClr val="007635"/>
                </a:solidFill>
              </a:rPr>
              <a:t>Предметы</a:t>
            </a:r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611188" y="2708275"/>
            <a:ext cx="2879725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solidFill>
                  <a:schemeClr val="accent2"/>
                </a:solidFill>
              </a:rPr>
              <a:t>Цифры</a:t>
            </a:r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611188" y="4438650"/>
            <a:ext cx="2881312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2400" b="1">
                <a:solidFill>
                  <a:srgbClr val="70578F"/>
                </a:solidFill>
              </a:rPr>
              <a:t>Описание</a:t>
            </a:r>
          </a:p>
        </p:txBody>
      </p:sp>
      <p:sp>
        <p:nvSpPr>
          <p:cNvPr id="16416" name="AutoShape 47" descr="yH5BAEAAAAALAAAAAABAAEAAAIBRAA7"/>
          <p:cNvSpPr>
            <a:spLocks noChangeAspect="1" noChangeArrowheads="1"/>
          </p:cNvSpPr>
          <p:nvPr/>
        </p:nvSpPr>
        <p:spPr bwMode="auto">
          <a:xfrm>
            <a:off x="4781550" y="32035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17" name="AutoShape 49" descr="yH5BAEAAAAALAAAAAABAAEAAAIBRAA7"/>
          <p:cNvSpPr>
            <a:spLocks noChangeAspect="1" noChangeArrowheads="1"/>
          </p:cNvSpPr>
          <p:nvPr/>
        </p:nvSpPr>
        <p:spPr bwMode="auto">
          <a:xfrm>
            <a:off x="4781550" y="32035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18" name="AutoShape 51" descr="yH5BAEAAAAALAAAAAABAAEAAAIBRAA7"/>
          <p:cNvSpPr>
            <a:spLocks noChangeAspect="1" noChangeArrowheads="1"/>
          </p:cNvSpPr>
          <p:nvPr/>
        </p:nvSpPr>
        <p:spPr bwMode="auto">
          <a:xfrm>
            <a:off x="4781550" y="32035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19" name="AutoShape 53" descr="yH5BAEAAAAALAAAAAABAAEAAAIBRAA7"/>
          <p:cNvSpPr>
            <a:spLocks noChangeAspect="1" noChangeArrowheads="1"/>
          </p:cNvSpPr>
          <p:nvPr/>
        </p:nvSpPr>
        <p:spPr bwMode="auto">
          <a:xfrm>
            <a:off x="4781550" y="32035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420" name="AutoShape 55" descr="yH5BAEAAAAALAAAAAABAAEAAAIBRAA7"/>
          <p:cNvSpPr>
            <a:spLocks noChangeAspect="1" noChangeArrowheads="1"/>
          </p:cNvSpPr>
          <p:nvPr/>
        </p:nvSpPr>
        <p:spPr bwMode="auto">
          <a:xfrm>
            <a:off x="4781550" y="32035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6421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403475" y="1077913"/>
            <a:ext cx="224155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2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4645025" y="1077913"/>
            <a:ext cx="224155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3" name="Рисунок 11"/>
          <p:cNvPicPr>
            <a:picLocks noChangeAspect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835150" y="549275"/>
            <a:ext cx="5618163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24" name="Рисунок 42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7380288" y="6245225"/>
            <a:ext cx="1152525" cy="30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"/>
          <p:cNvSpPr txBox="1">
            <a:spLocks noChangeArrowheads="1"/>
          </p:cNvSpPr>
          <p:nvPr/>
        </p:nvSpPr>
        <p:spPr bwMode="auto">
          <a:xfrm>
            <a:off x="755650" y="1484313"/>
            <a:ext cx="7648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Что какое «картуз»?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11188" y="2492375"/>
            <a:ext cx="79930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>
                <a:solidFill>
                  <a:srgbClr val="1E3C78"/>
                </a:solidFill>
              </a:rPr>
              <a:t>Картуз – верхний головной мужской убор</a:t>
            </a:r>
          </a:p>
        </p:txBody>
      </p:sp>
      <p:pic>
        <p:nvPicPr>
          <p:cNvPr id="18436" name="Прямоугольник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5076825" y="765175"/>
            <a:ext cx="2735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264B96"/>
                </a:solidFill>
              </a:rPr>
              <a:t>Старинные слова</a:t>
            </a:r>
          </a:p>
        </p:txBody>
      </p:sp>
      <p:pic>
        <p:nvPicPr>
          <p:cNvPr id="2" name="Picture 9" descr="картуз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48038" y="3284538"/>
            <a:ext cx="4456112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Как называется небольшой  берестяной круглый короб?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42988" y="3500438"/>
            <a:ext cx="4000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 b="1" i="1">
                <a:solidFill>
                  <a:srgbClr val="1E3C78"/>
                </a:solidFill>
              </a:rPr>
              <a:t>ТУЕСОК</a:t>
            </a:r>
          </a:p>
        </p:txBody>
      </p:sp>
      <p:pic>
        <p:nvPicPr>
          <p:cNvPr id="20484" name="Прямоугольник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5508625" y="765175"/>
            <a:ext cx="2211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264B96"/>
                </a:solidFill>
              </a:rPr>
              <a:t>Старинные слова</a:t>
            </a:r>
          </a:p>
        </p:txBody>
      </p:sp>
      <p:pic>
        <p:nvPicPr>
          <p:cNvPr id="20488" name="Picture 8" descr="туесок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79838" y="2492375"/>
            <a:ext cx="3913187" cy="368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16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Старинное огнестрельное оружие </a:t>
            </a:r>
          </a:p>
          <a:p>
            <a:pPr>
              <a:spcBef>
                <a:spcPct val="20000"/>
              </a:spcBef>
            </a:pPr>
            <a:r>
              <a:rPr lang="ru-RU" sz="3200"/>
              <a:t>16 века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900113" y="3429000"/>
            <a:ext cx="3136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 b="1" i="1">
                <a:solidFill>
                  <a:srgbClr val="1E3C78"/>
                </a:solidFill>
              </a:rPr>
              <a:t>ПИЩАЛЬ</a:t>
            </a:r>
          </a:p>
        </p:txBody>
      </p:sp>
      <p:pic>
        <p:nvPicPr>
          <p:cNvPr id="22532" name="Прямоугольник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5580063" y="765175"/>
            <a:ext cx="2211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264B96"/>
                </a:solidFill>
              </a:rPr>
              <a:t>Старинные слова</a:t>
            </a:r>
          </a:p>
        </p:txBody>
      </p:sp>
      <p:pic>
        <p:nvPicPr>
          <p:cNvPr id="22536" name="Picture 8" descr="Pushki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59113" y="4149725"/>
            <a:ext cx="554513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/>
              <a:t>Пояс  для обвязки человека вокруг талии.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258888" y="3429000"/>
            <a:ext cx="19129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 b="1" i="1">
                <a:solidFill>
                  <a:srgbClr val="1E3C78"/>
                </a:solidFill>
              </a:rPr>
              <a:t>КУШАК</a:t>
            </a:r>
          </a:p>
        </p:txBody>
      </p:sp>
      <p:pic>
        <p:nvPicPr>
          <p:cNvPr id="24580" name="Прямоугольник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5508625" y="836613"/>
            <a:ext cx="2211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264B96"/>
                </a:solidFill>
              </a:rPr>
              <a:t>Старинные слова</a:t>
            </a:r>
          </a:p>
        </p:txBody>
      </p:sp>
      <p:pic>
        <p:nvPicPr>
          <p:cNvPr id="24584" name="Picture 8" descr="кушак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35375" y="2852738"/>
            <a:ext cx="445611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Что такое «армяк»?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95288" y="2924175"/>
            <a:ext cx="51117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>
                <a:solidFill>
                  <a:srgbClr val="1E3C78"/>
                </a:solidFill>
              </a:rPr>
              <a:t>верхняя крестьянская  одежда из толстого сукна</a:t>
            </a:r>
          </a:p>
        </p:txBody>
      </p:sp>
      <p:pic>
        <p:nvPicPr>
          <p:cNvPr id="26628" name="Прямоугольник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5508625" y="765175"/>
            <a:ext cx="2211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264B96"/>
                </a:solidFill>
              </a:rPr>
              <a:t>Старинные слова</a:t>
            </a:r>
          </a:p>
        </p:txBody>
      </p:sp>
      <p:pic>
        <p:nvPicPr>
          <p:cNvPr id="26632" name="Picture 8" descr="армяк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51500" y="1628775"/>
            <a:ext cx="2382838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Столько дочерей  было у купца?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8676" name="Прямоугольник 1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187450" y="3716338"/>
            <a:ext cx="1192213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800" i="1">
                <a:latin typeface="Georgia" pitchFamily="18" charset="0"/>
              </a:rPr>
              <a:t>.</a:t>
            </a: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588125" y="836613"/>
            <a:ext cx="1027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accent2"/>
                </a:solidFill>
              </a:rPr>
              <a:t>Цифры</a:t>
            </a:r>
          </a:p>
        </p:txBody>
      </p:sp>
      <p:pic>
        <p:nvPicPr>
          <p:cNvPr id="28684" name="Picture 12" descr="цифра три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79838" y="2636838"/>
            <a:ext cx="194945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На сколько дней отпустил зверь лесной, чудо морское купеческую дочь домой? 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30724" name="Прямоугольник 1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84438" y="4149725"/>
            <a:ext cx="6305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>
                <a:solidFill>
                  <a:schemeClr val="hlink"/>
                </a:solidFill>
                <a:latin typeface="Georgia" pitchFamily="18" charset="0"/>
              </a:rPr>
              <a:t>На три дня и три ночи</a:t>
            </a: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6516688" y="765175"/>
            <a:ext cx="10271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accent2"/>
                </a:solidFill>
              </a:rPr>
              <a:t>Цифры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755650" y="1196975"/>
            <a:ext cx="76485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На сколько часов назад сестры перевели все часы в  доме, чтобы  младшая сестра не попала вовремя к зверю лесному, чуду морскому? 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32772" name="Прямоугольник 1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971550" y="3573463"/>
            <a:ext cx="2663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>
                <a:solidFill>
                  <a:schemeClr val="hlink"/>
                </a:solidFill>
                <a:latin typeface="Georgia" pitchFamily="18" charset="0"/>
              </a:rPr>
              <a:t>На один час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6516688" y="765175"/>
            <a:ext cx="10271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accent2"/>
                </a:solidFill>
              </a:rPr>
              <a:t>Цифры</a:t>
            </a:r>
          </a:p>
        </p:txBody>
      </p:sp>
      <p:pic>
        <p:nvPicPr>
          <p:cNvPr id="32778" name="Picture 10" descr="часы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6463" y="2924175"/>
            <a:ext cx="3168650" cy="310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Сколько лет прожил принц в обличии чудища безобразного?</a:t>
            </a:r>
            <a:r>
              <a:rPr lang="ru-RU"/>
              <a:t> 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34820" name="Прямоугольник 1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900113" y="3716338"/>
            <a:ext cx="3167062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800" i="1">
                <a:latin typeface="Georgia" pitchFamily="18" charset="0"/>
              </a:rPr>
              <a:t>.</a:t>
            </a:r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6516688" y="765175"/>
            <a:ext cx="10271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accent2"/>
                </a:solidFill>
              </a:rPr>
              <a:t>Цифры</a:t>
            </a:r>
          </a:p>
        </p:txBody>
      </p:sp>
      <p:pic>
        <p:nvPicPr>
          <p:cNvPr id="34826" name="Picture 10" descr="цифра 3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67175" y="2852738"/>
            <a:ext cx="3889375" cy="282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Сколько девушек </a:t>
            </a:r>
            <a:r>
              <a:rPr lang="ru-RU" sz="2800" u="sng"/>
              <a:t>не </a:t>
            </a:r>
            <a:r>
              <a:rPr lang="ru-RU" sz="2800"/>
              <a:t>полюбили чудище? </a:t>
            </a:r>
          </a:p>
        </p:txBody>
      </p:sp>
      <p:pic>
        <p:nvPicPr>
          <p:cNvPr id="11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36868" name="Прямоугольник 1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187450" y="3429000"/>
            <a:ext cx="8636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800" i="1">
                <a:latin typeface="Georgia" pitchFamily="18" charset="0"/>
              </a:rPr>
              <a:t>.</a:t>
            </a:r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6516688" y="765175"/>
            <a:ext cx="10271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accent2"/>
                </a:solidFill>
              </a:rPr>
              <a:t>Цифры</a:t>
            </a:r>
          </a:p>
        </p:txBody>
      </p:sp>
      <p:pic>
        <p:nvPicPr>
          <p:cNvPr id="36874" name="Picture 10" descr="цифра 11"/>
          <p:cNvPicPr>
            <a:picLocks noChangeAspect="1" noChangeArrowheads="1"/>
          </p:cNvPicPr>
          <p:nvPr/>
        </p:nvPicPr>
        <p:blipFill>
          <a:blip r:embed="rId8"/>
          <a:srcRect l="19304" r="8743"/>
          <a:stretch>
            <a:fillRect/>
          </a:stretch>
        </p:blipFill>
        <p:spPr bwMode="auto">
          <a:xfrm>
            <a:off x="3276600" y="2420938"/>
            <a:ext cx="2952750" cy="321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5"/>
          <p:cNvSpPr txBox="1">
            <a:spLocks noChangeArrowheads="1"/>
          </p:cNvSpPr>
          <p:nvPr/>
        </p:nvSpPr>
        <p:spPr bwMode="auto">
          <a:xfrm>
            <a:off x="755650" y="1341438"/>
            <a:ext cx="76485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Что пообещал привести купец младшей  дочери?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38916" name="Прямоугольник 20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539750" y="3573463"/>
            <a:ext cx="46799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>
                <a:solidFill>
                  <a:srgbClr val="007635"/>
                </a:solidFill>
              </a:rPr>
              <a:t>Аленький цветочек</a:t>
            </a:r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6300788" y="836613"/>
            <a:ext cx="136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007635"/>
                </a:solidFill>
              </a:rPr>
              <a:t>Предметы</a:t>
            </a:r>
          </a:p>
        </p:txBody>
      </p:sp>
      <p:pic>
        <p:nvPicPr>
          <p:cNvPr id="38924" name="Picture 12" descr="алень цвет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32363" y="2060575"/>
            <a:ext cx="2841625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Что пообещал привести купец старшей дочери?</a:t>
            </a:r>
          </a:p>
          <a:p>
            <a:pPr>
              <a:spcBef>
                <a:spcPct val="20000"/>
              </a:spcBef>
            </a:pPr>
            <a:endParaRPr lang="ru-RU" sz="2800">
              <a:latin typeface="Georgia" pitchFamily="18" charset="0"/>
            </a:endParaRP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0964" name="Прямоугольник 20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827088" y="3141663"/>
            <a:ext cx="3529012" cy="213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>
                <a:solidFill>
                  <a:srgbClr val="007635"/>
                </a:solidFill>
              </a:rPr>
              <a:t>Золотой венец из каменьев самоцветных</a:t>
            </a:r>
          </a:p>
          <a:p>
            <a:pPr>
              <a:spcBef>
                <a:spcPct val="20000"/>
              </a:spcBef>
            </a:pPr>
            <a:endParaRPr lang="ru-RU" sz="3200" i="1">
              <a:latin typeface="Georgia" pitchFamily="18" charset="0"/>
            </a:endParaRP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6300788" y="836613"/>
            <a:ext cx="136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007635"/>
                </a:solidFill>
              </a:rPr>
              <a:t>Предметы</a:t>
            </a:r>
          </a:p>
        </p:txBody>
      </p:sp>
      <p:pic>
        <p:nvPicPr>
          <p:cNvPr id="40970" name="Picture 10" descr="зол венец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56100" y="2349500"/>
            <a:ext cx="4176713" cy="337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/>
              <a:t>Как попала младшая дочь  домой? 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3012" name="Прямоугольник 20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539750" y="3141663"/>
            <a:ext cx="38877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>
                <a:solidFill>
                  <a:srgbClr val="007635"/>
                </a:solidFill>
                <a:latin typeface="Georgia" pitchFamily="18" charset="0"/>
              </a:rPr>
              <a:t>Надела перстень</a:t>
            </a:r>
          </a:p>
        </p:txBody>
      </p:sp>
      <p:sp>
        <p:nvSpPr>
          <p:cNvPr id="43017" name="Rectangle 9"/>
          <p:cNvSpPr>
            <a:spLocks noChangeArrowheads="1"/>
          </p:cNvSpPr>
          <p:nvPr/>
        </p:nvSpPr>
        <p:spPr bwMode="auto">
          <a:xfrm>
            <a:off x="6300788" y="836613"/>
            <a:ext cx="136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007635"/>
                </a:solidFill>
              </a:rPr>
              <a:t>Предметы</a:t>
            </a:r>
          </a:p>
        </p:txBody>
      </p:sp>
      <p:pic>
        <p:nvPicPr>
          <p:cNvPr id="43018" name="Picture 10" descr="перстень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6463" y="2997200"/>
            <a:ext cx="3236912" cy="268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Что было спрятано в тереме каменном, на высокой горе в триста сажень  за семью замками? 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5060" name="Прямоугольник 20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755650" y="3500438"/>
            <a:ext cx="4392613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>
                <a:solidFill>
                  <a:srgbClr val="007635"/>
                </a:solidFill>
              </a:rPr>
              <a:t>Туалет: столик с зеркалом и всеми принадлежностями</a:t>
            </a: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6300788" y="836613"/>
            <a:ext cx="136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007635"/>
                </a:solidFill>
              </a:rPr>
              <a:t>Предметы</a:t>
            </a:r>
          </a:p>
        </p:txBody>
      </p:sp>
      <p:pic>
        <p:nvPicPr>
          <p:cNvPr id="45066" name="Picture 10" descr="столик с зеркалом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7900" y="2205038"/>
            <a:ext cx="32829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Что  подарила младшая дочь  лесному зверю, чуду морскому?</a:t>
            </a:r>
          </a:p>
        </p:txBody>
      </p:sp>
      <p:pic>
        <p:nvPicPr>
          <p:cNvPr id="10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7108" name="Прямоугольник 20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971550" y="3357563"/>
            <a:ext cx="32083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>
                <a:solidFill>
                  <a:srgbClr val="007635"/>
                </a:solidFill>
                <a:latin typeface="Georgia" pitchFamily="18" charset="0"/>
              </a:rPr>
              <a:t>Носовой платок</a:t>
            </a:r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6300788" y="836613"/>
            <a:ext cx="136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007635"/>
                </a:solidFill>
              </a:rPr>
              <a:t>Предметы</a:t>
            </a:r>
          </a:p>
        </p:txBody>
      </p:sp>
      <p:pic>
        <p:nvPicPr>
          <p:cNvPr id="47114" name="Picture 10" descr="носовой платок 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2492375"/>
            <a:ext cx="3570287" cy="357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/>
              <a:t>Руки кривые, на руках когти звериные, ноги лошадиные, спереди-сзади горбы верблюжьи, весь мохнатый от верху до низа, изо рта торчали кабаньи клыки, нос крючком, как и беркута, а глаза были совиные. Кто это?</a:t>
            </a:r>
          </a:p>
        </p:txBody>
      </p:sp>
      <p:pic>
        <p:nvPicPr>
          <p:cNvPr id="16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9156" name="Прямоугольник 17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55650" y="3860800"/>
            <a:ext cx="3527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>
                <a:solidFill>
                  <a:srgbClr val="70578F"/>
                </a:solidFill>
              </a:rPr>
              <a:t>зверь лесной, чудо морское</a:t>
            </a:r>
          </a:p>
        </p:txBody>
      </p:sp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6443663" y="765175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578F"/>
                </a:solidFill>
              </a:rPr>
              <a:t>Описание</a:t>
            </a:r>
          </a:p>
        </p:txBody>
      </p:sp>
      <p:pic>
        <p:nvPicPr>
          <p:cNvPr id="49162" name="Picture 10" descr="чудовище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9338" y="3068638"/>
            <a:ext cx="25812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5"/>
          <p:cNvSpPr txBox="1">
            <a:spLocks noChangeArrowheads="1"/>
          </p:cNvSpPr>
          <p:nvPr/>
        </p:nvSpPr>
        <p:spPr bwMode="auto">
          <a:xfrm>
            <a:off x="684213" y="1268413"/>
            <a:ext cx="76485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>
                <a:latin typeface="Georgia" pitchFamily="18" charset="0"/>
              </a:rPr>
              <a:t>Где «</a:t>
            </a:r>
            <a:r>
              <a:rPr lang="ru-RU" sz="2400"/>
              <a:t>а деревьях висят плоды спелые, румяные…цветы цветут распрекрасные… птицы летают невиданные… и бегут и шумят ключи родниковые…»</a:t>
            </a:r>
          </a:p>
        </p:txBody>
      </p:sp>
      <p:pic>
        <p:nvPicPr>
          <p:cNvPr id="16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1204" name="Прямоугольник 17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971550" y="3213100"/>
            <a:ext cx="3455988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>
                <a:solidFill>
                  <a:srgbClr val="70578F"/>
                </a:solidFill>
              </a:rPr>
              <a:t>сад во дворце чудовища </a:t>
            </a:r>
          </a:p>
          <a:p>
            <a:pPr>
              <a:spcBef>
                <a:spcPct val="20000"/>
              </a:spcBef>
            </a:pPr>
            <a:endParaRPr lang="ru-RU" sz="3200" b="1" i="1">
              <a:solidFill>
                <a:srgbClr val="70578F"/>
              </a:solidFill>
              <a:latin typeface="Georgia" pitchFamily="18" charset="0"/>
            </a:endParaRPr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6443663" y="765175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578F"/>
                </a:solidFill>
              </a:rPr>
              <a:t>Описание</a:t>
            </a:r>
          </a:p>
        </p:txBody>
      </p:sp>
      <p:pic>
        <p:nvPicPr>
          <p:cNvPr id="51211" name="Picture 11" descr="сад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6463" y="2420938"/>
            <a:ext cx="30892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Кому  принадлежал голос страшный, дикий и зычный, хриплый и сиплый?</a:t>
            </a:r>
          </a:p>
        </p:txBody>
      </p:sp>
      <p:pic>
        <p:nvPicPr>
          <p:cNvPr id="16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3252" name="Прямоугольник 17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971550" y="3500438"/>
            <a:ext cx="36417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>
                <a:solidFill>
                  <a:srgbClr val="70578F"/>
                </a:solidFill>
              </a:rPr>
              <a:t>зверю лесному, чуду морскому</a:t>
            </a: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6443663" y="765175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578F"/>
                </a:solidFill>
              </a:rPr>
              <a:t>Описание</a:t>
            </a:r>
          </a:p>
        </p:txBody>
      </p:sp>
      <p:pic>
        <p:nvPicPr>
          <p:cNvPr id="53258" name="Picture 10" descr="чудище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9338" y="2565400"/>
            <a:ext cx="3027362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5"/>
          <p:cNvSpPr txBox="1">
            <a:spLocks noChangeArrowheads="1"/>
          </p:cNvSpPr>
          <p:nvPr/>
        </p:nvSpPr>
        <p:spPr bwMode="auto">
          <a:xfrm>
            <a:off x="755650" y="1268413"/>
            <a:ext cx="764857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/>
              <a:t>«Одна стена вся зеркальная, а другая стена золоченая, а третья стена вся серебряная, а четвертая стена из кости слоновой и мамонтовой, самоцветными яхонтами вся разубранная» </a:t>
            </a:r>
          </a:p>
          <a:p>
            <a:pPr>
              <a:spcBef>
                <a:spcPct val="20000"/>
              </a:spcBef>
            </a:pPr>
            <a:r>
              <a:rPr lang="ru-RU" sz="2400"/>
              <a:t>Что это?</a:t>
            </a:r>
          </a:p>
        </p:txBody>
      </p:sp>
      <p:pic>
        <p:nvPicPr>
          <p:cNvPr id="16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5300" name="Прямоугольник 17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042988" y="3573463"/>
            <a:ext cx="2992437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>
                <a:solidFill>
                  <a:srgbClr val="70578F"/>
                </a:solidFill>
              </a:rPr>
              <a:t>Опочивальня (спальня)</a:t>
            </a:r>
          </a:p>
          <a:p>
            <a:pPr>
              <a:spcBef>
                <a:spcPct val="20000"/>
              </a:spcBef>
            </a:pPr>
            <a:endParaRPr lang="ru-RU" sz="3200" b="1" i="1">
              <a:solidFill>
                <a:srgbClr val="70578F"/>
              </a:solidFill>
              <a:latin typeface="Georgia" pitchFamily="18" charset="0"/>
            </a:endParaRPr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6443663" y="765175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578F"/>
                </a:solidFill>
              </a:rPr>
              <a:t>Описание</a:t>
            </a:r>
          </a:p>
        </p:txBody>
      </p:sp>
      <p:pic>
        <p:nvPicPr>
          <p:cNvPr id="55306" name="Picture 10" descr="спальня"/>
          <p:cNvPicPr>
            <a:picLocks noChangeAspect="1" noChangeArrowheads="1"/>
          </p:cNvPicPr>
          <p:nvPr/>
        </p:nvPicPr>
        <p:blipFill>
          <a:blip r:embed="rId8">
            <a:lum bright="12000"/>
          </a:blip>
          <a:srcRect/>
          <a:stretch>
            <a:fillRect/>
          </a:stretch>
        </p:blipFill>
        <p:spPr bwMode="auto">
          <a:xfrm>
            <a:off x="4067175" y="2997200"/>
            <a:ext cx="4392613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/>
              <a:t>«Весь в огне, в серебре и золоте и в каменьях самоцветных, весь горит и светит, а огня не видать; ровно солнышко красное, инда тяжело на него глазам смотреть» Описание чего ? </a:t>
            </a:r>
          </a:p>
        </p:txBody>
      </p:sp>
      <p:pic>
        <p:nvPicPr>
          <p:cNvPr id="16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7348" name="Прямоугольник 17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55650" y="3860800"/>
            <a:ext cx="23034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b="1" i="1">
                <a:solidFill>
                  <a:srgbClr val="70578F"/>
                </a:solidFill>
              </a:rPr>
              <a:t>Дворца чудища</a:t>
            </a:r>
            <a:endParaRPr lang="ru-RU" sz="3200" b="1" i="1">
              <a:solidFill>
                <a:srgbClr val="70578F"/>
              </a:solidFill>
              <a:latin typeface="Georgia" pitchFamily="18" charset="0"/>
            </a:endParaRPr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auto">
          <a:xfrm>
            <a:off x="6443663" y="765175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578F"/>
                </a:solidFill>
              </a:rPr>
              <a:t>Описание</a:t>
            </a:r>
          </a:p>
        </p:txBody>
      </p:sp>
      <p:pic>
        <p:nvPicPr>
          <p:cNvPr id="57356" name="Picture 12" descr="дворец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48038" y="3141663"/>
            <a:ext cx="4708525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Какими словами начинается  сказка? </a:t>
            </a:r>
          </a:p>
          <a:p>
            <a:r>
              <a:rPr lang="ru-RU"/>
              <a:t> 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9396" name="Прямоугольник 1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39750" y="2997200"/>
            <a:ext cx="374491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>
                <a:solidFill>
                  <a:schemeClr val="hlink"/>
                </a:solidFill>
              </a:rPr>
              <a:t>«В некиим царстве, в некиим   государстве...»</a:t>
            </a:r>
          </a:p>
        </p:txBody>
      </p: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5364163" y="765175"/>
            <a:ext cx="2338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hlink"/>
                </a:solidFill>
              </a:rPr>
              <a:t>Хитрые вопросики</a:t>
            </a:r>
          </a:p>
        </p:txBody>
      </p:sp>
      <p:pic>
        <p:nvPicPr>
          <p:cNvPr id="59402" name="Picture 10" descr="обложка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2133600"/>
            <a:ext cx="3332162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Что случилось с купцом в дороге? 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1444" name="Прямоугольник 1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827088" y="2924175"/>
            <a:ext cx="2416175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chemeClr val="hlink"/>
                </a:solidFill>
              </a:rPr>
              <a:t>на его караван напали разбойники </a:t>
            </a:r>
          </a:p>
          <a:p>
            <a:pPr>
              <a:spcBef>
                <a:spcPct val="20000"/>
              </a:spcBef>
            </a:pPr>
            <a:endParaRPr lang="ru-RU" sz="2400" b="1" i="1">
              <a:solidFill>
                <a:schemeClr val="hlink"/>
              </a:solidFill>
              <a:latin typeface="Georgia" pitchFamily="18" charset="0"/>
            </a:endParaRPr>
          </a:p>
        </p:txBody>
      </p:sp>
      <p:sp>
        <p:nvSpPr>
          <p:cNvPr id="61449" name="Rectangle 9"/>
          <p:cNvSpPr>
            <a:spLocks noChangeArrowheads="1"/>
          </p:cNvSpPr>
          <p:nvPr/>
        </p:nvSpPr>
        <p:spPr bwMode="auto">
          <a:xfrm>
            <a:off x="5364163" y="765175"/>
            <a:ext cx="2338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hlink"/>
                </a:solidFill>
              </a:rPr>
              <a:t>Хитрые вопросики</a:t>
            </a:r>
          </a:p>
        </p:txBody>
      </p:sp>
      <p:pic>
        <p:nvPicPr>
          <p:cNvPr id="61450" name="Picture 10" descr="разбойники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92500" y="2997200"/>
            <a:ext cx="5256213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Что стало с сорванным аленьким цветочком? 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3492" name="Прямоугольник 1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84213" y="3213100"/>
            <a:ext cx="4289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chemeClr val="hlink"/>
                </a:solidFill>
              </a:rPr>
              <a:t>«прирос к стеблю прежнему и расцвел краше прежнего»</a:t>
            </a:r>
          </a:p>
        </p:txBody>
      </p:sp>
      <p:sp>
        <p:nvSpPr>
          <p:cNvPr id="63497" name="Rectangle 9"/>
          <p:cNvSpPr>
            <a:spLocks noChangeArrowheads="1"/>
          </p:cNvSpPr>
          <p:nvPr/>
        </p:nvSpPr>
        <p:spPr bwMode="auto">
          <a:xfrm>
            <a:off x="5364163" y="765175"/>
            <a:ext cx="2338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hlink"/>
                </a:solidFill>
              </a:rPr>
              <a:t>Хитрые вопросики</a:t>
            </a:r>
          </a:p>
        </p:txBody>
      </p:sp>
      <p:pic>
        <p:nvPicPr>
          <p:cNvPr id="63498" name="Picture 10" descr="расцвел"/>
          <p:cNvPicPr>
            <a:picLocks noChangeAspect="1" noChangeArrowheads="1"/>
          </p:cNvPicPr>
          <p:nvPr/>
        </p:nvPicPr>
        <p:blipFill>
          <a:blip r:embed="rId8">
            <a:lum bright="18000"/>
          </a:blip>
          <a:srcRect/>
          <a:stretch>
            <a:fillRect/>
          </a:stretch>
        </p:blipFill>
        <p:spPr bwMode="auto">
          <a:xfrm>
            <a:off x="3995738" y="2492375"/>
            <a:ext cx="45847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5"/>
          <p:cNvSpPr txBox="1">
            <a:spLocks noChangeArrowheads="1"/>
          </p:cNvSpPr>
          <p:nvPr/>
        </p:nvSpPr>
        <p:spPr bwMode="auto">
          <a:xfrm>
            <a:off x="755650" y="1484313"/>
            <a:ext cx="76485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/>
              <a:t>Кто  заколдовал хозяина дворца и аленького цветочка?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5540" name="Прямоугольник 1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900113" y="3284538"/>
            <a:ext cx="46085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 dirty="0">
                <a:solidFill>
                  <a:schemeClr val="hlink"/>
                </a:solidFill>
              </a:rPr>
              <a:t>Злая волшебница</a:t>
            </a:r>
          </a:p>
        </p:txBody>
      </p:sp>
      <p:sp>
        <p:nvSpPr>
          <p:cNvPr id="65545" name="Rectangle 9"/>
          <p:cNvSpPr>
            <a:spLocks noChangeArrowheads="1"/>
          </p:cNvSpPr>
          <p:nvPr/>
        </p:nvSpPr>
        <p:spPr bwMode="auto">
          <a:xfrm>
            <a:off x="5364163" y="765175"/>
            <a:ext cx="2338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hlink"/>
                </a:solidFill>
              </a:rPr>
              <a:t>Хитрые вопросики</a:t>
            </a:r>
          </a:p>
        </p:txBody>
      </p:sp>
      <p:pic>
        <p:nvPicPr>
          <p:cNvPr id="65549" name="Picture 13" descr="злая волшебница"/>
          <p:cNvPicPr>
            <a:picLocks noChangeAspect="1" noChangeArrowheads="1"/>
          </p:cNvPicPr>
          <p:nvPr/>
        </p:nvPicPr>
        <p:blipFill>
          <a:blip r:embed="rId8">
            <a:lum bright="18000"/>
          </a:blip>
          <a:srcRect/>
          <a:stretch>
            <a:fillRect/>
          </a:stretch>
        </p:blipFill>
        <p:spPr bwMode="auto">
          <a:xfrm>
            <a:off x="4427538" y="1989138"/>
            <a:ext cx="3694112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5"/>
          <p:cNvSpPr txBox="1">
            <a:spLocks noChangeArrowheads="1"/>
          </p:cNvSpPr>
          <p:nvPr/>
        </p:nvSpPr>
        <p:spPr bwMode="auto">
          <a:xfrm>
            <a:off x="750888" y="1511300"/>
            <a:ext cx="7648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/>
              <a:t>С помощью чего вначале общался зверь лесной  с купеческой дочерью?</a:t>
            </a:r>
          </a:p>
        </p:txBody>
      </p:sp>
      <p:pic>
        <p:nvPicPr>
          <p:cNvPr id="12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7588" name="Прямоугольник 1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86650" y="401638"/>
            <a:ext cx="13223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827088" y="2781300"/>
            <a:ext cx="77771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i="1">
                <a:solidFill>
                  <a:schemeClr val="hlink"/>
                </a:solidFill>
              </a:rPr>
              <a:t>С помощью  огненных слов, написанных на стене</a:t>
            </a:r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5364163" y="765175"/>
            <a:ext cx="2338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>
                <a:solidFill>
                  <a:schemeClr val="hlink"/>
                </a:solidFill>
              </a:rPr>
              <a:t>Хитрые вопросики</a:t>
            </a:r>
          </a:p>
        </p:txBody>
      </p:sp>
      <p:pic>
        <p:nvPicPr>
          <p:cNvPr id="67595" name="Picture 11" descr="огненые слова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43213" y="3141663"/>
            <a:ext cx="496887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755650" y="561975"/>
            <a:ext cx="7777163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fontAlgn="auto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Интернет-ресурсы</a:t>
            </a:r>
          </a:p>
        </p:txBody>
      </p:sp>
      <p:sp>
        <p:nvSpPr>
          <p:cNvPr id="3" name="Rectangle 34"/>
          <p:cNvSpPr>
            <a:spLocks noChangeArrowheads="1"/>
          </p:cNvSpPr>
          <p:nvPr/>
        </p:nvSpPr>
        <p:spPr bwMode="auto">
          <a:xfrm>
            <a:off x="611188" y="1268413"/>
            <a:ext cx="8064500" cy="7016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285750" indent="-285750">
              <a:buClr>
                <a:srgbClr val="C00000"/>
              </a:buClr>
              <a:buSzPct val="75000"/>
              <a:buFont typeface="Wingdings" pitchFamily="2" charset="2"/>
              <a:buChar char="v"/>
              <a:defRPr/>
            </a:pPr>
            <a:endParaRPr lang="ru-RU" sz="200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Clr>
                <a:srgbClr val="C00000"/>
              </a:buClr>
              <a:buSzPct val="75000"/>
              <a:buFont typeface="Wingdings" pitchFamily="2" charset="2"/>
              <a:buChar char="v"/>
              <a:defRPr/>
            </a:pPr>
            <a:endParaRPr lang="ru-RU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9636" name="Управляющая кнопка: назад 1">
            <a:hlinkClick r:id="" action="ppaction://hlinkshowjump?jump=firstslide" highlightClick="1"/>
          </p:cNvPr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875" y="6059488"/>
            <a:ext cx="55562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684213" y="863600"/>
            <a:ext cx="7632700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1200">
                <a:hlinkClick r:id="rId5"/>
              </a:rPr>
              <a:t>https://upload.wikimedia.org/wikipedia/ru/f/fd/Pushki140ioV.jpg</a:t>
            </a:r>
            <a:r>
              <a:rPr lang="ru-RU" sz="1200"/>
              <a:t>   пищаль</a:t>
            </a:r>
          </a:p>
          <a:p>
            <a:pPr>
              <a:defRPr/>
            </a:pPr>
            <a:r>
              <a:rPr lang="ru-RU" sz="1200">
                <a:hlinkClick r:id="rId6"/>
              </a:rPr>
              <a:t>https://ds03.infourok.ru/uploads/ex/05cc/00050edb-d45c594e/hello_html_m16abe509.jpg</a:t>
            </a:r>
            <a:r>
              <a:rPr lang="ru-RU" sz="1200"/>
              <a:t>  картуз</a:t>
            </a:r>
          </a:p>
          <a:p>
            <a:pPr>
              <a:defRPr/>
            </a:pPr>
            <a:r>
              <a:rPr lang="ru-RU" sz="1200">
                <a:hlinkClick r:id="rId7"/>
              </a:rPr>
              <a:t>https://www.colors.life/upload/blogs/53/52/53529ff5a7e1df8e0e70b473d9450706_RSZ_690.jpeg</a:t>
            </a:r>
            <a:r>
              <a:rPr lang="ru-RU" sz="1200"/>
              <a:t>   туесок</a:t>
            </a:r>
          </a:p>
          <a:p>
            <a:pPr>
              <a:defRPr/>
            </a:pPr>
            <a:r>
              <a:rPr lang="ru-RU" sz="1200">
                <a:hlinkClick r:id="rId8"/>
              </a:rPr>
              <a:t>http://www.clipartbest.com/cliparts/xTg/6Mx/xTg6Mx6Ec.gif</a:t>
            </a:r>
            <a:r>
              <a:rPr lang="ru-RU" sz="1200"/>
              <a:t>   кушак</a:t>
            </a:r>
          </a:p>
          <a:p>
            <a:pPr>
              <a:defRPr/>
            </a:pPr>
            <a:r>
              <a:rPr lang="ru-RU" sz="1200">
                <a:hlinkClick r:id="rId9"/>
              </a:rPr>
              <a:t>http://slavyanskaya-kultura.ru/images/photos/ace5e93c13b0d0c5f00091423dd5637c.jpg</a:t>
            </a:r>
            <a:r>
              <a:rPr lang="ru-RU" sz="1200"/>
              <a:t>   армяк</a:t>
            </a:r>
          </a:p>
          <a:p>
            <a:pPr>
              <a:defRPr/>
            </a:pPr>
            <a:r>
              <a:rPr lang="ru-RU" sz="1200">
                <a:hlinkClick r:id="rId10"/>
              </a:rPr>
              <a:t>https://banner2.kisspng.com/20171128/0ff/gold-and-diamonds-crown-png-clipart-5a1d3b32a064b9.863650371511865138657.jpg</a:t>
            </a:r>
            <a:r>
              <a:rPr lang="ru-RU" sz="1200"/>
              <a:t>   золотой венец</a:t>
            </a:r>
          </a:p>
          <a:p>
            <a:pPr>
              <a:defRPr/>
            </a:pPr>
            <a:r>
              <a:rPr lang="ru-RU" sz="1200">
                <a:hlinkClick r:id="rId11"/>
              </a:rPr>
              <a:t>http://www.pngmart.com/files/1/Artificial-Jewellery-PNG-Clipart.png</a:t>
            </a:r>
            <a:r>
              <a:rPr lang="ru-RU" sz="1200"/>
              <a:t>  перстень</a:t>
            </a:r>
          </a:p>
          <a:p>
            <a:pPr>
              <a:defRPr/>
            </a:pPr>
            <a:r>
              <a:rPr lang="ru-RU" sz="1200">
                <a:hlinkClick r:id="rId12"/>
              </a:rPr>
              <a:t>http://www.mhid.ru/assets/gallery/mebel/USA/AICO/Platine-de-Royale/thumb_09000VAN4-201611x520.png</a:t>
            </a:r>
            <a:r>
              <a:rPr lang="ru-RU" sz="1200"/>
              <a:t>  столик с зеркалом</a:t>
            </a:r>
          </a:p>
          <a:p>
            <a:pPr>
              <a:defRPr/>
            </a:pPr>
            <a:r>
              <a:rPr lang="ru-RU" sz="1200">
                <a:hlinkClick r:id="rId13"/>
              </a:rPr>
              <a:t>http://guide.alibaba.com/image/i1/shaya-li-silk-true-silk-embroidery-silk-handkerchief-handkerchief-ms-crescent-shipping/T19IqhXkVrXXXX3l6b_125145.jpg</a:t>
            </a:r>
            <a:r>
              <a:rPr lang="ru-RU" sz="1200"/>
              <a:t>  носовой платок</a:t>
            </a:r>
          </a:p>
          <a:p>
            <a:pPr>
              <a:defRPr/>
            </a:pPr>
            <a:r>
              <a:rPr lang="ru-RU" sz="1200">
                <a:hlinkClick r:id="rId14"/>
              </a:rPr>
              <a:t>http://pic.90sjimg.com/design/00/79/50/59/58dc7bd451ee0.png</a:t>
            </a:r>
            <a:r>
              <a:rPr lang="ru-RU" sz="1200"/>
              <a:t>  аленький цветочек</a:t>
            </a:r>
          </a:p>
          <a:p>
            <a:pPr>
              <a:defRPr/>
            </a:pPr>
            <a:r>
              <a:rPr lang="ru-RU" sz="1200">
                <a:hlinkClick r:id="rId15"/>
              </a:rPr>
              <a:t>http://printonic.ru/uploads/images/2016/02/22/.tmb/thumb_img_56cab8da0bc8c_resize_900_5000.jpg</a:t>
            </a:r>
            <a:r>
              <a:rPr lang="ru-RU" sz="1200"/>
              <a:t>   чудище</a:t>
            </a:r>
          </a:p>
          <a:p>
            <a:pPr>
              <a:defRPr/>
            </a:pPr>
            <a:r>
              <a:rPr lang="ru-RU" sz="1200">
                <a:hlinkClick r:id="rId16"/>
              </a:rPr>
              <a:t>https://img.labirint.ru/images/comments_pic/1133/05labv5ig1313378851.jpg</a:t>
            </a:r>
            <a:r>
              <a:rPr lang="ru-RU" sz="1200"/>
              <a:t>  чудовище1</a:t>
            </a:r>
          </a:p>
          <a:p>
            <a:pPr>
              <a:defRPr/>
            </a:pPr>
            <a:r>
              <a:rPr lang="ru-RU" sz="1200">
                <a:hlinkClick r:id="rId17"/>
              </a:rPr>
              <a:t>http://aria-art.ru/0/A/Aksakov%20S.%20Alen'kij%20cvetochek%20(L.%20Ionova)/7.jpg</a:t>
            </a:r>
            <a:r>
              <a:rPr lang="ru-RU" sz="1200"/>
              <a:t>  дворец</a:t>
            </a:r>
          </a:p>
          <a:p>
            <a:pPr>
              <a:defRPr/>
            </a:pPr>
            <a:r>
              <a:rPr lang="ru-RU" sz="1200">
                <a:hlinkClick r:id="rId18"/>
              </a:rPr>
              <a:t>http://aria-art.ru/0/A/Aksakov%20S.%20Alen%27kij%20cvetochek%20(L.%20Ionova)/12.jpg</a:t>
            </a:r>
            <a:r>
              <a:rPr lang="ru-RU" sz="1200"/>
              <a:t>  сад</a:t>
            </a:r>
          </a:p>
          <a:p>
            <a:pPr>
              <a:defRPr/>
            </a:pPr>
            <a:r>
              <a:rPr lang="ru-RU" sz="1200">
                <a:hlinkClick r:id="rId19"/>
              </a:rPr>
              <a:t>http://www.photoforum.ru/f/photo/000/765/765145_47.jpg</a:t>
            </a:r>
            <a:r>
              <a:rPr lang="ru-RU" sz="1200"/>
              <a:t>  опочивальня</a:t>
            </a:r>
          </a:p>
          <a:p>
            <a:pPr>
              <a:defRPr/>
            </a:pPr>
            <a:r>
              <a:rPr lang="ru-RU" sz="1200">
                <a:hlinkClick r:id="rId20"/>
              </a:rPr>
              <a:t>https://www.metod-kopilka.ru/images/doc/62/63228/img1.jpg</a:t>
            </a:r>
            <a:r>
              <a:rPr lang="ru-RU" sz="1200"/>
              <a:t>  расцвел</a:t>
            </a:r>
          </a:p>
          <a:p>
            <a:pPr>
              <a:defRPr/>
            </a:pPr>
            <a:r>
              <a:rPr lang="ru-RU" sz="1200">
                <a:hlinkClick r:id="rId21"/>
              </a:rPr>
              <a:t>https://www.superpohod.ru/_/manager/files/5af/aefcdaa2d7/925.jpg</a:t>
            </a:r>
            <a:r>
              <a:rPr lang="ru-RU" sz="1200"/>
              <a:t>   разбойники</a:t>
            </a:r>
          </a:p>
          <a:p>
            <a:pPr>
              <a:defRPr/>
            </a:pPr>
            <a:r>
              <a:rPr lang="ru-RU" sz="1200">
                <a:hlinkClick r:id="rId22"/>
              </a:rPr>
              <a:t>http://rech-deti.ru/upload/iblock/578/5787633e6f8085a30e395222c147b69e.jpg</a:t>
            </a:r>
            <a:r>
              <a:rPr lang="ru-RU" sz="1200"/>
              <a:t>  обложка</a:t>
            </a:r>
          </a:p>
          <a:p>
            <a:pPr>
              <a:defRPr/>
            </a:pPr>
            <a:r>
              <a:rPr lang="ru-RU" sz="1200">
                <a:hlinkClick r:id="rId23"/>
              </a:rPr>
              <a:t>https://banner2.kisspng.com/20180208/oje/kisspng-fire-clip-art-flame-5a7c86186d5bb5.1516398715181102324479.jpg</a:t>
            </a:r>
            <a:r>
              <a:rPr lang="ru-RU" sz="1200"/>
              <a:t>   огненные слова</a:t>
            </a:r>
          </a:p>
          <a:p>
            <a:pPr>
              <a:defRPr/>
            </a:pPr>
            <a:r>
              <a:rPr lang="ru-RU" sz="1200">
                <a:hlinkClick r:id="rId24"/>
              </a:rPr>
              <a:t>https://banner2.kisspng.com/20180201/eiq/kisspng-evil-queen-maleficent-cruella-de-vil-snow-white-evil-queen-png-clipart-5a732de3e4ff31.305576941517497827938.jpg</a:t>
            </a:r>
            <a:r>
              <a:rPr lang="ru-RU" sz="1200"/>
              <a:t>   злая волшебница</a:t>
            </a:r>
          </a:p>
          <a:p>
            <a:pPr>
              <a:defRPr/>
            </a:pPr>
            <a:r>
              <a:rPr lang="ru-RU" sz="1200">
                <a:hlinkClick r:id="rId25"/>
              </a:rPr>
              <a:t>https://img07.rl0.ru/42088d59d3e369a208109673164e8024/c1710x2400/images.easyfreeclipart.com/1184/effect-letters-alphabet-red-by-binameusl-1184242.png</a:t>
            </a:r>
            <a:r>
              <a:rPr lang="ru-RU" sz="1200"/>
              <a:t> цифра три</a:t>
            </a:r>
          </a:p>
          <a:p>
            <a:pPr>
              <a:defRPr/>
            </a:pPr>
            <a:r>
              <a:rPr lang="ru-RU" sz="1200">
                <a:hlinkClick r:id="rId26"/>
              </a:rPr>
              <a:t>http://free-tarot-reading.xyz/Imagenes_TA/Numeros/Numero-11.png</a:t>
            </a:r>
            <a:r>
              <a:rPr lang="ru-RU" sz="1200"/>
              <a:t>  цифра 11</a:t>
            </a:r>
          </a:p>
          <a:p>
            <a:pPr>
              <a:defRPr/>
            </a:pPr>
            <a:r>
              <a:rPr lang="ru-RU" sz="1200">
                <a:hlinkClick r:id="rId27"/>
              </a:rPr>
              <a:t>http://a2b2.ru/storage/images/person/34/gallery/1292/10113_30.png</a:t>
            </a:r>
            <a:r>
              <a:rPr lang="ru-RU" sz="1200"/>
              <a:t>  цифра 30</a:t>
            </a:r>
          </a:p>
        </p:txBody>
      </p:sp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Тема Office">
  <a:themeElements>
    <a:clrScheme name="Другая 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E36C09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1123</TotalTime>
  <Words>658</Words>
  <Application>Microsoft Office PowerPoint</Application>
  <PresentationFormat>Экран (4:3)</PresentationFormat>
  <Paragraphs>164</Paragraphs>
  <Slides>28</Slides>
  <Notes>28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Ранько Елена</dc:creator>
  <cp:lastModifiedBy>Yudina</cp:lastModifiedBy>
  <cp:revision>74</cp:revision>
  <dcterms:created xsi:type="dcterms:W3CDTF">2015-05-04T12:07:23Z</dcterms:created>
  <dcterms:modified xsi:type="dcterms:W3CDTF">2025-09-19T06:48:22Z</dcterms:modified>
</cp:coreProperties>
</file>