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3"/>
  </p:notesMasterIdLst>
  <p:sldIdLst>
    <p:sldId id="687" r:id="rId2"/>
    <p:sldId id="688" r:id="rId3"/>
    <p:sldId id="714" r:id="rId4"/>
    <p:sldId id="702" r:id="rId5"/>
    <p:sldId id="753" r:id="rId6"/>
    <p:sldId id="766" r:id="rId7"/>
    <p:sldId id="767" r:id="rId8"/>
    <p:sldId id="768" r:id="rId9"/>
    <p:sldId id="754" r:id="rId10"/>
    <p:sldId id="755" r:id="rId11"/>
    <p:sldId id="756" r:id="rId12"/>
    <p:sldId id="757" r:id="rId13"/>
    <p:sldId id="758" r:id="rId14"/>
    <p:sldId id="759" r:id="rId15"/>
    <p:sldId id="760" r:id="rId16"/>
    <p:sldId id="761" r:id="rId17"/>
    <p:sldId id="762" r:id="rId18"/>
    <p:sldId id="763" r:id="rId19"/>
    <p:sldId id="764" r:id="rId20"/>
    <p:sldId id="765" r:id="rId21"/>
    <p:sldId id="769" r:id="rId22"/>
    <p:sldId id="770" r:id="rId23"/>
    <p:sldId id="771" r:id="rId24"/>
    <p:sldId id="772" r:id="rId25"/>
    <p:sldId id="773" r:id="rId26"/>
    <p:sldId id="774" r:id="rId27"/>
    <p:sldId id="775" r:id="rId28"/>
    <p:sldId id="776" r:id="rId29"/>
    <p:sldId id="777" r:id="rId30"/>
    <p:sldId id="778" r:id="rId31"/>
    <p:sldId id="779" r:id="rId32"/>
    <p:sldId id="780" r:id="rId33"/>
    <p:sldId id="781" r:id="rId34"/>
    <p:sldId id="783" r:id="rId35"/>
    <p:sldId id="784" r:id="rId36"/>
    <p:sldId id="782" r:id="rId37"/>
    <p:sldId id="785" r:id="rId38"/>
    <p:sldId id="786" r:id="rId39"/>
    <p:sldId id="750" r:id="rId40"/>
    <p:sldId id="751" r:id="rId41"/>
    <p:sldId id="787" r:id="rId42"/>
  </p:sldIdLst>
  <p:sldSz cx="9144000" cy="5143500" type="screen16x9"/>
  <p:notesSz cx="6858000" cy="9144000"/>
  <p:embeddedFontLst>
    <p:embeddedFont>
      <p:font typeface="Merriweather" panose="00000500000000000000" pitchFamily="2" charset="-52"/>
      <p:regular r:id="rId44"/>
      <p:bold r:id="rId45"/>
      <p:italic r:id="rId46"/>
      <p:bold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72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3969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2086" userDrawn="1">
          <p15:clr>
            <a:srgbClr val="A4A3A4"/>
          </p15:clr>
        </p15:guide>
        <p15:guide id="8" pos="1859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107" userDrawn="1">
          <p15:clr>
            <a:srgbClr val="A4A3A4"/>
          </p15:clr>
        </p15:guide>
        <p15:guide id="11" pos="431" userDrawn="1">
          <p15:clr>
            <a:srgbClr val="A4A3A4"/>
          </p15:clr>
        </p15:guide>
        <p15:guide id="12" pos="5375" userDrawn="1">
          <p15:clr>
            <a:srgbClr val="A4A3A4"/>
          </p15:clr>
        </p15:guide>
        <p15:guide id="13" pos="2676" userDrawn="1">
          <p15:clr>
            <a:srgbClr val="A4A3A4"/>
          </p15:clr>
        </p15:guide>
        <p15:guide id="15" orient="horz" pos="259" userDrawn="1">
          <p15:clr>
            <a:srgbClr val="A4A3A4"/>
          </p15:clr>
        </p15:guide>
        <p15:guide id="16" orient="horz" pos="28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3C74"/>
    <a:srgbClr val="9E9C9D"/>
    <a:srgbClr val="203864"/>
    <a:srgbClr val="F8D795"/>
    <a:srgbClr val="800000"/>
    <a:srgbClr val="003300"/>
    <a:srgbClr val="751B7F"/>
    <a:srgbClr val="331D25"/>
    <a:srgbClr val="FFB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1779" autoAdjust="0"/>
  </p:normalViewPr>
  <p:slideViewPr>
    <p:cSldViewPr snapToGrid="0" showGuides="1">
      <p:cViewPr varScale="1">
        <p:scale>
          <a:sx n="107" d="100"/>
          <a:sy n="107" d="100"/>
        </p:scale>
        <p:origin x="78" y="78"/>
      </p:cViewPr>
      <p:guideLst>
        <p:guide orient="horz" pos="123"/>
        <p:guide pos="5534"/>
        <p:guide orient="horz" pos="3072"/>
        <p:guide pos="2880"/>
        <p:guide pos="3969"/>
        <p:guide pos="226"/>
        <p:guide pos="2086"/>
        <p:guide pos="1859"/>
        <p:guide pos="3674"/>
        <p:guide pos="3107"/>
        <p:guide pos="431"/>
        <p:guide pos="5375"/>
        <p:guide pos="2676"/>
        <p:guide orient="horz" pos="259"/>
        <p:guide orient="horz" pos="28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876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231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001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146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069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45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958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471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509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489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896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962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511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137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159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505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388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889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066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7470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8030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991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1218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6926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1526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7142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280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1456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44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4680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2502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1210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599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137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3433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19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689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027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892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336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182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slide" Target="slide1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1.png"/><Relationship Id="rId7" Type="http://schemas.openxmlformats.org/officeDocument/2006/relationships/slide" Target="slide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slide" Target="slide10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slide" Target="slide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slide" Target="slide13.xml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slide" Target="slide15.xml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slide" Target="slide12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slide" Target="slide5.xml"/><Relationship Id="rId4" Type="http://schemas.microsoft.com/office/2007/relationships/hdphoto" Target="../media/hdphoto5.wdp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18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slide" Target="slide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microsoft.com/office/2007/relationships/hdphoto" Target="../media/hdphoto5.wdp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slide" Target="slide1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openxmlformats.org/officeDocument/2006/relationships/image" Target="../media/image41.png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slide" Target="slide18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slide" Target="slide1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slide" Target="slide19.xml"/><Relationship Id="rId4" Type="http://schemas.openxmlformats.org/officeDocument/2006/relationships/slide" Target="slide21.xml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slide" Target="slide2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slide" Target="slide23.xml"/><Relationship Id="rId10" Type="http://schemas.openxmlformats.org/officeDocument/2006/relationships/image" Target="../media/image49.png"/><Relationship Id="rId4" Type="http://schemas.openxmlformats.org/officeDocument/2006/relationships/slide" Target="slide5.xml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slide" Target="slide21.xml"/><Relationship Id="rId4" Type="http://schemas.openxmlformats.org/officeDocument/2006/relationships/slide" Target="slide24.xml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5" Type="http://schemas.openxmlformats.org/officeDocument/2006/relationships/image" Target="../media/image54.png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slide" Target="slide2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image" Target="../media/image57.png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slide" Target="slide24.xml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slide" Target="slide24.xml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slide" Target="slide2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slide" Target="slide29.xml"/><Relationship Id="rId4" Type="http://schemas.openxmlformats.org/officeDocument/2006/relationships/slide" Target="slide5.xml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7.xml"/><Relationship Id="rId5" Type="http://schemas.openxmlformats.org/officeDocument/2006/relationships/slide" Target="slide30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7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slide" Target="slide27.xml"/><Relationship Id="rId4" Type="http://schemas.openxmlformats.org/officeDocument/2006/relationships/slide" Target="slide30.xml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14.png"/><Relationship Id="rId7" Type="http://schemas.openxmlformats.org/officeDocument/2006/relationships/slide" Target="slide3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slide" Target="slide30.xml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slide" Target="slide30.xml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0.png"/><Relationship Id="rId7" Type="http://schemas.openxmlformats.org/officeDocument/2006/relationships/slide" Target="slide3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slide" Target="slide35.xml"/><Relationship Id="rId10" Type="http://schemas.openxmlformats.org/officeDocument/2006/relationships/image" Target="../media/image77.png"/><Relationship Id="rId4" Type="http://schemas.openxmlformats.org/officeDocument/2006/relationships/slide" Target="slide5.xml"/><Relationship Id="rId9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0.png"/><Relationship Id="rId7" Type="http://schemas.openxmlformats.org/officeDocument/2006/relationships/slide" Target="slide3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6.xml"/><Relationship Id="rId5" Type="http://schemas.openxmlformats.org/officeDocument/2006/relationships/image" Target="../media/image4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slide" Target="slide33.xml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slide" Target="slide38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7.xml"/><Relationship Id="rId5" Type="http://schemas.openxmlformats.org/officeDocument/2006/relationships/slide" Target="slide5.xml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slide" Target="slide36.xml"/><Relationship Id="rId4" Type="http://schemas.openxmlformats.org/officeDocument/2006/relationships/slide" Target="slide3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5" Type="http://schemas.openxmlformats.org/officeDocument/2006/relationships/slide" Target="slide36.xml"/><Relationship Id="rId4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41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41.xml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microsoft.com/office/2007/relationships/hdphoto" Target="../media/hdphoto1.wdp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9.xml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9.xml"/><Relationship Id="rId10" Type="http://schemas.openxmlformats.org/officeDocument/2006/relationships/image" Target="../media/image23.png"/><Relationship Id="rId4" Type="http://schemas.microsoft.com/office/2007/relationships/hdphoto" Target="../media/hdphoto3.wdp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openxmlformats.org/officeDocument/2006/relationships/slide" Target="slide5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965FE7-5E8D-487E-ADC1-5E94236FE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18730" y="998702"/>
            <a:ext cx="5273860" cy="1354217"/>
          </a:xfrm>
          <a:prstGeom prst="rect">
            <a:avLst/>
          </a:prstGeom>
        </p:spPr>
        <p:txBody>
          <a:bodyPr wrap="square" lIns="360000" tIns="0" rIns="0" bIns="0">
            <a:spAutoFit/>
          </a:bodyPr>
          <a:lstStyle/>
          <a:p>
            <a:pPr algn="ctr"/>
            <a:r>
              <a:rPr lang="ru-RU" sz="4400" b="1">
                <a:solidFill>
                  <a:schemeClr val="bg1"/>
                </a:solidFill>
                <a:latin typeface="+mj-lt"/>
              </a:rPr>
              <a:t>Что ты знаешь о языке?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54B3F7-9D60-4BD4-B6DB-2F6AE6C743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5769" y="2218490"/>
            <a:ext cx="5143500" cy="51435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5AE9D4-708D-4BC0-BD01-83A3DE124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120810"/>
            <a:ext cx="5241180" cy="5241180"/>
          </a:xfrm>
          <a:prstGeom prst="rect">
            <a:avLst/>
          </a:prstGeom>
        </p:spPr>
      </p:pic>
      <p:sp>
        <p:nvSpPr>
          <p:cNvPr id="7" name="Скругленный прямоугольник 15">
            <a:hlinkClick r:id="rId6" action="ppaction://hlinksldjump"/>
            <a:extLst>
              <a:ext uri="{FF2B5EF4-FFF2-40B4-BE49-F238E27FC236}">
                <a16:creationId xmlns:a16="http://schemas.microsoft.com/office/drawing/2014/main" id="{5701E94D-6A99-4B68-BFA4-A0CE7C005808}"/>
              </a:ext>
            </a:extLst>
          </p:cNvPr>
          <p:cNvSpPr/>
          <p:nvPr/>
        </p:nvSpPr>
        <p:spPr>
          <a:xfrm>
            <a:off x="3575620" y="2925010"/>
            <a:ext cx="2068572" cy="745924"/>
          </a:xfrm>
          <a:prstGeom prst="roundRect">
            <a:avLst/>
          </a:prstGeom>
          <a:ln>
            <a:solidFill>
              <a:srgbClr val="751B7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>
                <a:solidFill>
                  <a:schemeClr val="accent5">
                    <a:lumMod val="50000"/>
                  </a:schemeClr>
                </a:solidFill>
              </a:rPr>
              <a:t>Начать</a:t>
            </a:r>
          </a:p>
        </p:txBody>
      </p:sp>
    </p:spTree>
    <p:extLst>
      <p:ext uri="{BB962C8B-B14F-4D97-AF65-F5344CB8AC3E}">
        <p14:creationId xmlns:p14="http://schemas.microsoft.com/office/powerpoint/2010/main" val="41674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65A6D1-CB99-4514-AC81-50BC4D61D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1081118" y="1036443"/>
            <a:ext cx="7629463" cy="2971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800">
                <a:latin typeface="+mj-lt"/>
              </a:rPr>
              <a:t>Отлично! Вы выбрали верное направление! Вперёд!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3063414" y="102652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5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solidFill>
            <a:srgbClr val="203864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bg1"/>
                </a:solidFill>
              </a:rPr>
              <a:t>Продолжить путь</a:t>
            </a:r>
          </a:p>
        </p:txBody>
      </p:sp>
      <p:sp>
        <p:nvSpPr>
          <p:cNvPr id="26" name="Скругленный прямоугольник 15">
            <a:hlinkClick r:id="rId6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97166" y="77465"/>
            <a:ext cx="1660526" cy="40540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bg1"/>
                </a:solidFill>
              </a:rPr>
              <a:t>Вернуться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ED882AB-0E7A-4A29-84D3-4D4DC0943102}"/>
              </a:ext>
            </a:extLst>
          </p:cNvPr>
          <p:cNvSpPr/>
          <p:nvPr/>
        </p:nvSpPr>
        <p:spPr>
          <a:xfrm flipH="1">
            <a:off x="1602956" y="1959429"/>
            <a:ext cx="45719" cy="3184071"/>
          </a:xfrm>
          <a:prstGeom prst="rect">
            <a:avLst/>
          </a:prstGeom>
          <a:solidFill>
            <a:srgbClr val="331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лево 14">
            <a:extLst>
              <a:ext uri="{FF2B5EF4-FFF2-40B4-BE49-F238E27FC236}">
                <a16:creationId xmlns:a16="http://schemas.microsoft.com/office/drawing/2014/main" id="{4E565D67-7665-4440-8D55-1CF9AD57EDEC}"/>
              </a:ext>
            </a:extLst>
          </p:cNvPr>
          <p:cNvSpPr/>
          <p:nvPr/>
        </p:nvSpPr>
        <p:spPr>
          <a:xfrm flipH="1">
            <a:off x="1648675" y="2280247"/>
            <a:ext cx="2096799" cy="881103"/>
          </a:xfrm>
          <a:prstGeom prst="leftArrow">
            <a:avLst>
              <a:gd name="adj1" fmla="val 50000"/>
              <a:gd name="adj2" fmla="val 58511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Уменьшается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12A315-2C9C-4B82-BB96-0016C6746B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75" y="2035629"/>
            <a:ext cx="3221356" cy="3221356"/>
          </a:xfrm>
          <a:prstGeom prst="rect">
            <a:avLst/>
          </a:prstGeom>
        </p:spPr>
      </p:pic>
      <p:sp>
        <p:nvSpPr>
          <p:cNvPr id="19" name="Облачко с текстом: прямоугольное со скругленными углами 18">
            <a:extLst>
              <a:ext uri="{FF2B5EF4-FFF2-40B4-BE49-F238E27FC236}">
                <a16:creationId xmlns:a16="http://schemas.microsoft.com/office/drawing/2014/main" id="{408E99DF-ABD7-46E9-9A79-F23328D67E5B}"/>
              </a:ext>
            </a:extLst>
          </p:cNvPr>
          <p:cNvSpPr/>
          <p:nvPr/>
        </p:nvSpPr>
        <p:spPr>
          <a:xfrm>
            <a:off x="5738341" y="1756372"/>
            <a:ext cx="2517650" cy="881103"/>
          </a:xfrm>
          <a:prstGeom prst="wedgeRoundRectCallout">
            <a:avLst>
              <a:gd name="adj1" fmla="val -58579"/>
              <a:gd name="adj2" fmla="val 50619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Каждый год в мире пропадает несколько десятков языков.  </a:t>
            </a:r>
          </a:p>
        </p:txBody>
      </p:sp>
    </p:spTree>
    <p:extLst>
      <p:ext uri="{BB962C8B-B14F-4D97-AF65-F5344CB8AC3E}">
        <p14:creationId xmlns:p14="http://schemas.microsoft.com/office/powerpoint/2010/main" val="324410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CFAB4F-69D5-4E9A-A8F8-0DDE0AF02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188917" y="953615"/>
            <a:ext cx="3785232" cy="1045863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latin typeface="+mj-lt"/>
              </a:rPr>
              <a:t>Ой. Вы свернули не туда </a:t>
            </a:r>
          </a:p>
          <a:p>
            <a:pPr algn="ctr"/>
            <a:r>
              <a:rPr lang="ru-RU" sz="1600" dirty="0">
                <a:latin typeface="+mj-lt"/>
              </a:rPr>
              <a:t>и попали в подземелье, </a:t>
            </a:r>
          </a:p>
          <a:p>
            <a:pPr algn="ctr"/>
            <a:r>
              <a:rPr lang="ru-RU" sz="1600" dirty="0">
                <a:latin typeface="+mj-lt"/>
              </a:rPr>
              <a:t>потому что…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2825369" y="102652"/>
            <a:ext cx="3493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25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Избежать ответа</a:t>
            </a:r>
          </a:p>
        </p:txBody>
      </p:sp>
      <p:sp>
        <p:nvSpPr>
          <p:cNvPr id="26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81215" y="128134"/>
            <a:ext cx="1913569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Вернуться к началу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27FE52-8C18-4C07-A3D6-7F0307B7AB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05" y="2900019"/>
            <a:ext cx="2143977" cy="1920598"/>
          </a:xfrm>
          <a:prstGeom prst="rect">
            <a:avLst/>
          </a:prstGeom>
        </p:spPr>
      </p:pic>
      <p:sp>
        <p:nvSpPr>
          <p:cNvPr id="19" name="Облачко с текстом: прямоугольное со скругленными углами 18">
            <a:extLst>
              <a:ext uri="{FF2B5EF4-FFF2-40B4-BE49-F238E27FC236}">
                <a16:creationId xmlns:a16="http://schemas.microsoft.com/office/drawing/2014/main" id="{A489077B-966D-4E83-B463-C549546B57D5}"/>
              </a:ext>
            </a:extLst>
          </p:cNvPr>
          <p:cNvSpPr/>
          <p:nvPr/>
        </p:nvSpPr>
        <p:spPr>
          <a:xfrm>
            <a:off x="5086350" y="2066859"/>
            <a:ext cx="3446463" cy="683793"/>
          </a:xfrm>
          <a:prstGeom prst="wedgeRoundRectCallout">
            <a:avLst>
              <a:gd name="adj1" fmla="val 18232"/>
              <a:gd name="adj2" fmla="val 116451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Русский язык был создан искусственным путём?</a:t>
            </a:r>
          </a:p>
        </p:txBody>
      </p:sp>
      <p:sp>
        <p:nvSpPr>
          <p:cNvPr id="20" name="Прямоугольник: скругленные углы 19">
            <a:hlinkClick r:id="rId7" action="ppaction://hlinksldjump"/>
            <a:extLst>
              <a:ext uri="{FF2B5EF4-FFF2-40B4-BE49-F238E27FC236}">
                <a16:creationId xmlns:a16="http://schemas.microsoft.com/office/drawing/2014/main" id="{944DC288-C6B0-4AC5-8869-823C7E7362CB}"/>
              </a:ext>
            </a:extLst>
          </p:cNvPr>
          <p:cNvSpPr/>
          <p:nvPr/>
        </p:nvSpPr>
        <p:spPr>
          <a:xfrm>
            <a:off x="5319501" y="3077478"/>
            <a:ext cx="1074471" cy="767141"/>
          </a:xfrm>
          <a:prstGeom prst="roundRect">
            <a:avLst>
              <a:gd name="adj" fmla="val 50000"/>
            </a:avLst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003300"/>
                </a:solidFill>
              </a:rPr>
              <a:t>Да</a:t>
            </a:r>
          </a:p>
        </p:txBody>
      </p:sp>
      <p:sp>
        <p:nvSpPr>
          <p:cNvPr id="21" name="Прямоугольник: скругленные углы 20">
            <a:hlinkClick r:id="rId4" action="ppaction://hlinksldjump"/>
            <a:extLst>
              <a:ext uri="{FF2B5EF4-FFF2-40B4-BE49-F238E27FC236}">
                <a16:creationId xmlns:a16="http://schemas.microsoft.com/office/drawing/2014/main" id="{D297E695-C6FA-41D7-9AE5-1BB9DB60B41E}"/>
              </a:ext>
            </a:extLst>
          </p:cNvPr>
          <p:cNvSpPr/>
          <p:nvPr/>
        </p:nvSpPr>
        <p:spPr>
          <a:xfrm>
            <a:off x="5319502" y="4049532"/>
            <a:ext cx="1074471" cy="767141"/>
          </a:xfrm>
          <a:prstGeom prst="roundRect">
            <a:avLst>
              <a:gd name="adj" fmla="val 50000"/>
            </a:avLst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800000"/>
                </a:solidFill>
              </a:rPr>
              <a:t>Нет</a:t>
            </a:r>
          </a:p>
        </p:txBody>
      </p:sp>
      <p:sp>
        <p:nvSpPr>
          <p:cNvPr id="12" name="Свиток: вертикальный 11">
            <a:extLst>
              <a:ext uri="{FF2B5EF4-FFF2-40B4-BE49-F238E27FC236}">
                <a16:creationId xmlns:a16="http://schemas.microsoft.com/office/drawing/2014/main" id="{8DD49260-4BC0-48E8-8CFA-485787632F47}"/>
              </a:ext>
            </a:extLst>
          </p:cNvPr>
          <p:cNvSpPr/>
          <p:nvPr/>
        </p:nvSpPr>
        <p:spPr>
          <a:xfrm>
            <a:off x="519118" y="2142759"/>
            <a:ext cx="3124829" cy="2408604"/>
          </a:xfrm>
          <a:prstGeom prst="verticalScroll">
            <a:avLst/>
          </a:prstGeom>
          <a:blipFill>
            <a:blip r:embed="rId8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>
                <a:solidFill>
                  <a:schemeClr val="tx1"/>
                </a:solidFill>
              </a:rPr>
              <a:t>Каждый год в мире пропадает несколько десятков языков. </a:t>
            </a:r>
          </a:p>
        </p:txBody>
      </p:sp>
      <p:sp>
        <p:nvSpPr>
          <p:cNvPr id="22" name="Прямоугольник: скругленные углы 21">
            <a:hlinkClick r:id="" action="ppaction://noaction"/>
            <a:extLst>
              <a:ext uri="{FF2B5EF4-FFF2-40B4-BE49-F238E27FC236}">
                <a16:creationId xmlns:a16="http://schemas.microsoft.com/office/drawing/2014/main" id="{66EBDF3B-BF2A-4CD8-B4E4-8677CA483C01}"/>
              </a:ext>
            </a:extLst>
          </p:cNvPr>
          <p:cNvSpPr/>
          <p:nvPr/>
        </p:nvSpPr>
        <p:spPr>
          <a:xfrm flipH="1">
            <a:off x="4895850" y="947933"/>
            <a:ext cx="3785232" cy="1045863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Чтобы выбраться, ответьте на вопрос стража!</a:t>
            </a:r>
          </a:p>
        </p:txBody>
      </p:sp>
    </p:spTree>
    <p:extLst>
      <p:ext uri="{BB962C8B-B14F-4D97-AF65-F5344CB8AC3E}">
        <p14:creationId xmlns:p14="http://schemas.microsoft.com/office/powerpoint/2010/main" val="231464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A0E927-67C1-4C05-88F6-AA5DEEF3C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794732" y="533535"/>
            <a:ext cx="7528738" cy="488501"/>
          </a:xfrm>
          <a:prstGeom prst="rect">
            <a:avLst/>
          </a:prstGeom>
          <a:solidFill>
            <a:srgbClr val="003C74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400">
                <a:solidFill>
                  <a:schemeClr val="bg1"/>
                </a:solidFill>
                <a:latin typeface="+mj-lt"/>
              </a:rPr>
              <a:t>Найдите карту! Для выбора ответа кликните по нужному свитку. </a:t>
            </a:r>
          </a:p>
        </p:txBody>
      </p:sp>
      <p:sp>
        <p:nvSpPr>
          <p:cNvPr id="29" name="Прямоугольник с двумя скругленными соседними углами 14">
            <a:hlinkClick r:id="rId4" action="ppaction://hlinksldjump"/>
            <a:extLst>
              <a:ext uri="{FF2B5EF4-FFF2-40B4-BE49-F238E27FC236}">
                <a16:creationId xmlns:a16="http://schemas.microsoft.com/office/drawing/2014/main" id="{5FC736B8-A9BB-4097-807E-D409DE31E33E}"/>
              </a:ext>
            </a:extLst>
          </p:cNvPr>
          <p:cNvSpPr/>
          <p:nvPr/>
        </p:nvSpPr>
        <p:spPr>
          <a:xfrm rot="10800000">
            <a:off x="2439098" y="-1"/>
            <a:ext cx="4320000" cy="53353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id="{10B47C0A-586D-4B63-8838-E3EC57236162}"/>
              </a:ext>
            </a:extLst>
          </p:cNvPr>
          <p:cNvSpPr txBox="1"/>
          <p:nvPr/>
        </p:nvSpPr>
        <p:spPr>
          <a:xfrm>
            <a:off x="3766979" y="51324"/>
            <a:ext cx="16642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chemeClr val="accent5">
                    <a:lumMod val="50000"/>
                  </a:schemeClr>
                </a:solidFill>
                <a:latin typeface="+mj-lt"/>
              </a:rPr>
              <a:t>Уровень 4</a:t>
            </a: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:a16="http://schemas.microsoft.com/office/drawing/2014/main" id="{70BDD9CF-E331-438A-BD37-5B2A5B7B3EF6}"/>
              </a:ext>
            </a:extLst>
          </p:cNvPr>
          <p:cNvSpPr/>
          <p:nvPr/>
        </p:nvSpPr>
        <p:spPr>
          <a:xfrm flipH="1">
            <a:off x="736478" y="959039"/>
            <a:ext cx="7528738" cy="671564"/>
          </a:xfrm>
          <a:prstGeom prst="rect">
            <a:avLst/>
          </a:prstGeom>
          <a:solidFill>
            <a:srgbClr val="003C74"/>
          </a:solidFill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600">
                <a:solidFill>
                  <a:schemeClr val="bg1"/>
                </a:solidFill>
                <a:latin typeface="+mj-lt"/>
              </a:rPr>
              <a:t>На нужном вам свитке написано название языка, на котором общается больше всего людей в мире. </a:t>
            </a:r>
          </a:p>
        </p:txBody>
      </p:sp>
      <p:sp>
        <p:nvSpPr>
          <p:cNvPr id="3" name="Свиток: вертикальный 2">
            <a:hlinkClick r:id="rId5" action="ppaction://hlinksldjump"/>
            <a:extLst>
              <a:ext uri="{FF2B5EF4-FFF2-40B4-BE49-F238E27FC236}">
                <a16:creationId xmlns:a16="http://schemas.microsoft.com/office/drawing/2014/main" id="{18B1A80C-84F3-4FD8-9A8E-E61355D2E47A}"/>
              </a:ext>
            </a:extLst>
          </p:cNvPr>
          <p:cNvSpPr/>
          <p:nvPr/>
        </p:nvSpPr>
        <p:spPr>
          <a:xfrm>
            <a:off x="219929" y="1855599"/>
            <a:ext cx="2286000" cy="2276475"/>
          </a:xfrm>
          <a:prstGeom prst="verticalScroll">
            <a:avLst>
              <a:gd name="adj" fmla="val 7143"/>
            </a:avLst>
          </a:prstGeom>
          <a:blipFill>
            <a:blip r:embed="rId6"/>
            <a:tile tx="0" ty="0" sx="100000" sy="100000" flip="none" algn="tl"/>
          </a:blip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chemeClr val="tx1"/>
                </a:solidFill>
              </a:rPr>
              <a:t>Китайский</a:t>
            </a:r>
          </a:p>
        </p:txBody>
      </p:sp>
      <p:sp>
        <p:nvSpPr>
          <p:cNvPr id="13" name="Свиток: вертикальный 12">
            <a:hlinkClick r:id="rId7" action="ppaction://hlinksldjump"/>
            <a:extLst>
              <a:ext uri="{FF2B5EF4-FFF2-40B4-BE49-F238E27FC236}">
                <a16:creationId xmlns:a16="http://schemas.microsoft.com/office/drawing/2014/main" id="{1B078539-BB6C-4019-964C-25D2D8ED705F}"/>
              </a:ext>
            </a:extLst>
          </p:cNvPr>
          <p:cNvSpPr/>
          <p:nvPr/>
        </p:nvSpPr>
        <p:spPr>
          <a:xfrm>
            <a:off x="2572604" y="1844988"/>
            <a:ext cx="2286000" cy="2276475"/>
          </a:xfrm>
          <a:prstGeom prst="verticalScroll">
            <a:avLst>
              <a:gd name="adj" fmla="val 7143"/>
            </a:avLst>
          </a:prstGeom>
          <a:blipFill>
            <a:blip r:embed="rId6"/>
            <a:tile tx="0" ty="0" sx="100000" sy="100000" flip="none" algn="tl"/>
          </a:blip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chemeClr val="tx1"/>
                </a:solidFill>
              </a:rPr>
              <a:t>Английский</a:t>
            </a:r>
          </a:p>
        </p:txBody>
      </p:sp>
      <p:sp>
        <p:nvSpPr>
          <p:cNvPr id="15" name="Свиток: вертикальный 14">
            <a:hlinkClick r:id="rId7" action="ppaction://hlinksldjump"/>
            <a:extLst>
              <a:ext uri="{FF2B5EF4-FFF2-40B4-BE49-F238E27FC236}">
                <a16:creationId xmlns:a16="http://schemas.microsoft.com/office/drawing/2014/main" id="{04310975-603E-4F52-960B-8FB39A3C1BD1}"/>
              </a:ext>
            </a:extLst>
          </p:cNvPr>
          <p:cNvSpPr/>
          <p:nvPr/>
        </p:nvSpPr>
        <p:spPr>
          <a:xfrm>
            <a:off x="4888802" y="1844988"/>
            <a:ext cx="2286000" cy="2276475"/>
          </a:xfrm>
          <a:prstGeom prst="verticalScroll">
            <a:avLst>
              <a:gd name="adj" fmla="val 7143"/>
            </a:avLst>
          </a:prstGeom>
          <a:blipFill>
            <a:blip r:embed="rId6"/>
            <a:tile tx="0" ty="0" sx="100000" sy="100000" flip="none" algn="tl"/>
          </a:blip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chemeClr val="tx1"/>
                </a:solidFill>
              </a:rPr>
              <a:t>Индийский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286E5C-8226-4BB9-8CE6-C66C11964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295">
            <a:off x="7145267" y="2269703"/>
            <a:ext cx="1837946" cy="175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7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A8EF1D-5895-46E0-9D3D-4A115A29B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3D0FA6-4D6F-4FD3-A15E-63B64AFC1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61" y="2757025"/>
            <a:ext cx="1290144" cy="3588675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684213" y="752139"/>
            <a:ext cx="7848600" cy="730516"/>
          </a:xfrm>
          <a:prstGeom prst="rect">
            <a:avLst/>
          </a:prstGeom>
          <a:solidFill>
            <a:srgbClr val="003C74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800">
                <a:solidFill>
                  <a:schemeClr val="bg1"/>
                </a:solidFill>
                <a:latin typeface="+mj-lt"/>
              </a:rPr>
              <a:t>Отлично! Теперь у вас есть карта, и вы можете продолжать!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3063414" y="102652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5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Продолжить путь</a:t>
            </a:r>
          </a:p>
        </p:txBody>
      </p:sp>
      <p:sp>
        <p:nvSpPr>
          <p:cNvPr id="26" name="Скругленный прямоугольник 15">
            <a:hlinkClick r:id="rId6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97166" y="77465"/>
            <a:ext cx="1660526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Вернуться</a:t>
            </a:r>
          </a:p>
        </p:txBody>
      </p:sp>
      <p:sp>
        <p:nvSpPr>
          <p:cNvPr id="12" name="Свиток: вертикальный 11">
            <a:extLst>
              <a:ext uri="{FF2B5EF4-FFF2-40B4-BE49-F238E27FC236}">
                <a16:creationId xmlns:a16="http://schemas.microsoft.com/office/drawing/2014/main" id="{DB42E109-589D-43B5-AE27-A52E65E5B5F6}"/>
              </a:ext>
            </a:extLst>
          </p:cNvPr>
          <p:cNvSpPr/>
          <p:nvPr/>
        </p:nvSpPr>
        <p:spPr>
          <a:xfrm>
            <a:off x="505523" y="1887149"/>
            <a:ext cx="2286000" cy="2276475"/>
          </a:xfrm>
          <a:prstGeom prst="verticalScroll">
            <a:avLst>
              <a:gd name="adj" fmla="val 7143"/>
            </a:avLst>
          </a:prstGeom>
          <a:blipFill>
            <a:blip r:embed="rId7"/>
            <a:tile tx="0" ty="0" sx="100000" sy="100000" flip="none" algn="tl"/>
          </a:blip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EA71B4-B7F3-4F9F-996C-F2CED82534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5" y="1887149"/>
            <a:ext cx="2105434" cy="235820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007D584-C679-4FA3-9797-983AF1B98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1887149"/>
            <a:ext cx="196793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блачко с текстом: прямоугольное со скругленными углами 17">
            <a:extLst>
              <a:ext uri="{FF2B5EF4-FFF2-40B4-BE49-F238E27FC236}">
                <a16:creationId xmlns:a16="http://schemas.microsoft.com/office/drawing/2014/main" id="{B78E5399-2C5B-4D04-9285-9699E6623BA2}"/>
              </a:ext>
            </a:extLst>
          </p:cNvPr>
          <p:cNvSpPr/>
          <p:nvPr/>
        </p:nvSpPr>
        <p:spPr>
          <a:xfrm>
            <a:off x="4898918" y="1630920"/>
            <a:ext cx="3056230" cy="940830"/>
          </a:xfrm>
          <a:prstGeom prst="wedgeRoundRectCallout">
            <a:avLst>
              <a:gd name="adj1" fmla="val 4775"/>
              <a:gd name="adj2" fmla="val 90754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Больше всего людей говорит именно на китайском языке (мандаринский диалект). Их более 880 миллионов!</a:t>
            </a:r>
          </a:p>
        </p:txBody>
      </p:sp>
    </p:spTree>
    <p:extLst>
      <p:ext uri="{BB962C8B-B14F-4D97-AF65-F5344CB8AC3E}">
        <p14:creationId xmlns:p14="http://schemas.microsoft.com/office/powerpoint/2010/main" val="4786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CFAB4F-69D5-4E9A-A8F8-0DDE0AF02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188917" y="953615"/>
            <a:ext cx="3785232" cy="1045863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Ой. У вас нет карты, и вы обречены блуждать в подземельях, потому что…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2825369" y="102652"/>
            <a:ext cx="3493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25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Избежать ответа</a:t>
            </a:r>
          </a:p>
        </p:txBody>
      </p:sp>
      <p:sp>
        <p:nvSpPr>
          <p:cNvPr id="26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81215" y="128134"/>
            <a:ext cx="1913569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Вернуться к началу</a:t>
            </a:r>
          </a:p>
        </p:txBody>
      </p:sp>
      <p:sp>
        <p:nvSpPr>
          <p:cNvPr id="19" name="Облачко с текстом: прямоугольное со скругленными углами 18">
            <a:extLst>
              <a:ext uri="{FF2B5EF4-FFF2-40B4-BE49-F238E27FC236}">
                <a16:creationId xmlns:a16="http://schemas.microsoft.com/office/drawing/2014/main" id="{A489077B-966D-4E83-B463-C549546B57D5}"/>
              </a:ext>
            </a:extLst>
          </p:cNvPr>
          <p:cNvSpPr/>
          <p:nvPr/>
        </p:nvSpPr>
        <p:spPr>
          <a:xfrm>
            <a:off x="5086350" y="2066859"/>
            <a:ext cx="3446463" cy="805706"/>
          </a:xfrm>
          <a:prstGeom prst="wedgeRoundRectCallout">
            <a:avLst>
              <a:gd name="adj1" fmla="val 24516"/>
              <a:gd name="adj2" fmla="val 70074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Неологизмы – это слова, которые ограничены по территории употребления? </a:t>
            </a:r>
          </a:p>
        </p:txBody>
      </p:sp>
      <p:sp>
        <p:nvSpPr>
          <p:cNvPr id="20" name="Прямоугольник: скругленные углы 19">
            <a:hlinkClick r:id="rId5" action="ppaction://hlinksldjump"/>
            <a:extLst>
              <a:ext uri="{FF2B5EF4-FFF2-40B4-BE49-F238E27FC236}">
                <a16:creationId xmlns:a16="http://schemas.microsoft.com/office/drawing/2014/main" id="{944DC288-C6B0-4AC5-8869-823C7E7362CB}"/>
              </a:ext>
            </a:extLst>
          </p:cNvPr>
          <p:cNvSpPr/>
          <p:nvPr/>
        </p:nvSpPr>
        <p:spPr>
          <a:xfrm>
            <a:off x="5319501" y="3077478"/>
            <a:ext cx="1074471" cy="767141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003300"/>
                </a:solidFill>
              </a:rPr>
              <a:t>Да</a:t>
            </a:r>
          </a:p>
        </p:txBody>
      </p:sp>
      <p:sp>
        <p:nvSpPr>
          <p:cNvPr id="21" name="Прямоугольник: скругленные углы 20">
            <a:hlinkClick r:id="rId4" action="ppaction://hlinksldjump"/>
            <a:extLst>
              <a:ext uri="{FF2B5EF4-FFF2-40B4-BE49-F238E27FC236}">
                <a16:creationId xmlns:a16="http://schemas.microsoft.com/office/drawing/2014/main" id="{D297E695-C6FA-41D7-9AE5-1BB9DB60B41E}"/>
              </a:ext>
            </a:extLst>
          </p:cNvPr>
          <p:cNvSpPr/>
          <p:nvPr/>
        </p:nvSpPr>
        <p:spPr>
          <a:xfrm>
            <a:off x="5319502" y="4049532"/>
            <a:ext cx="1074471" cy="767141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800000"/>
                </a:solidFill>
              </a:rPr>
              <a:t>Нет</a:t>
            </a:r>
          </a:p>
        </p:txBody>
      </p:sp>
      <p:sp>
        <p:nvSpPr>
          <p:cNvPr id="12" name="Свиток: вертикальный 11">
            <a:extLst>
              <a:ext uri="{FF2B5EF4-FFF2-40B4-BE49-F238E27FC236}">
                <a16:creationId xmlns:a16="http://schemas.microsoft.com/office/drawing/2014/main" id="{8DD49260-4BC0-48E8-8CFA-485787632F47}"/>
              </a:ext>
            </a:extLst>
          </p:cNvPr>
          <p:cNvSpPr/>
          <p:nvPr/>
        </p:nvSpPr>
        <p:spPr>
          <a:xfrm>
            <a:off x="281682" y="2222579"/>
            <a:ext cx="3538533" cy="2408604"/>
          </a:xfrm>
          <a:prstGeom prst="verticalScroll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>
                <a:solidFill>
                  <a:schemeClr val="tx1"/>
                </a:solidFill>
              </a:rPr>
              <a:t>Английский – всего лишь третий язык по популярности. </a:t>
            </a:r>
          </a:p>
          <a:p>
            <a:pPr algn="ctr"/>
            <a:r>
              <a:rPr lang="ru-RU" sz="2000">
                <a:solidFill>
                  <a:schemeClr val="tx1"/>
                </a:solidFill>
              </a:rPr>
              <a:t>А индийского языка вообще не существует. </a:t>
            </a:r>
          </a:p>
        </p:txBody>
      </p:sp>
      <p:sp>
        <p:nvSpPr>
          <p:cNvPr id="22" name="Прямоугольник: скругленные углы 21">
            <a:hlinkClick r:id="" action="ppaction://noaction"/>
            <a:extLst>
              <a:ext uri="{FF2B5EF4-FFF2-40B4-BE49-F238E27FC236}">
                <a16:creationId xmlns:a16="http://schemas.microsoft.com/office/drawing/2014/main" id="{66EBDF3B-BF2A-4CD8-B4E4-8677CA483C01}"/>
              </a:ext>
            </a:extLst>
          </p:cNvPr>
          <p:cNvSpPr/>
          <p:nvPr/>
        </p:nvSpPr>
        <p:spPr>
          <a:xfrm flipH="1">
            <a:off x="4895850" y="947933"/>
            <a:ext cx="3785232" cy="1045863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Чтобы выбраться, ответьте на вопрос стража!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075612-CF5C-4801-9350-F38D008D3F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219" y="2571750"/>
            <a:ext cx="3446463" cy="344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4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F43AE98-E62D-4B40-88DF-A186690AE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576753" y="680775"/>
            <a:ext cx="7990493" cy="2310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400">
                <a:solidFill>
                  <a:schemeClr val="bg1"/>
                </a:solidFill>
                <a:latin typeface="+mj-lt"/>
              </a:rPr>
              <a:t>Войдите в пещеру без ловушек! Для ответа кликните на указатель возле пещеры. </a:t>
            </a:r>
          </a:p>
        </p:txBody>
      </p:sp>
      <p:sp>
        <p:nvSpPr>
          <p:cNvPr id="29" name="Прямоугольник с двумя скругленными соседними углами 14">
            <a:hlinkClick r:id="rId5" action="ppaction://hlinksldjump"/>
            <a:extLst>
              <a:ext uri="{FF2B5EF4-FFF2-40B4-BE49-F238E27FC236}">
                <a16:creationId xmlns:a16="http://schemas.microsoft.com/office/drawing/2014/main" id="{5FC736B8-A9BB-4097-807E-D409DE31E33E}"/>
              </a:ext>
            </a:extLst>
          </p:cNvPr>
          <p:cNvSpPr/>
          <p:nvPr/>
        </p:nvSpPr>
        <p:spPr>
          <a:xfrm rot="10800000">
            <a:off x="2439098" y="-1"/>
            <a:ext cx="4320000" cy="53353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10B47C0A-586D-4B63-8838-E3EC57236162}"/>
              </a:ext>
            </a:extLst>
          </p:cNvPr>
          <p:cNvSpPr txBox="1"/>
          <p:nvPr/>
        </p:nvSpPr>
        <p:spPr>
          <a:xfrm>
            <a:off x="3766979" y="51324"/>
            <a:ext cx="16642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chemeClr val="accent5">
                    <a:lumMod val="50000"/>
                  </a:schemeClr>
                </a:solidFill>
                <a:latin typeface="+mj-lt"/>
              </a:rPr>
              <a:t>Уровень 5</a:t>
            </a: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:a16="http://schemas.microsoft.com/office/drawing/2014/main" id="{70BDD9CF-E331-438A-BD37-5B2A5B7B3EF6}"/>
              </a:ext>
            </a:extLst>
          </p:cNvPr>
          <p:cNvSpPr/>
          <p:nvPr/>
        </p:nvSpPr>
        <p:spPr>
          <a:xfrm flipH="1">
            <a:off x="736478" y="959039"/>
            <a:ext cx="7528738" cy="54482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Нужная пещера обозначена особой буквой. В русском языке почти нет исконных слов, которые начинаются на эту букву!  </a:t>
            </a:r>
          </a:p>
        </p:txBody>
      </p:sp>
      <p:pic>
        <p:nvPicPr>
          <p:cNvPr id="4" name="Рисунок 3">
            <a:hlinkClick r:id="rId6" action="ppaction://hlinksldjump"/>
            <a:extLst>
              <a:ext uri="{FF2B5EF4-FFF2-40B4-BE49-F238E27FC236}">
                <a16:creationId xmlns:a16="http://schemas.microsoft.com/office/drawing/2014/main" id="{70CB0D2D-6A30-4E0A-964A-687607474F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9" y="2181225"/>
            <a:ext cx="2747400" cy="2747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731B2D-9F50-4D48-A0A2-5F5C8FABC3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63" y="2129400"/>
            <a:ext cx="2747400" cy="27474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C55B428-0BF0-4545-BE7C-0D3EAAE6A6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75" y="2108100"/>
            <a:ext cx="2768700" cy="2768700"/>
          </a:xfrm>
          <a:prstGeom prst="rect">
            <a:avLst/>
          </a:prstGeom>
        </p:spPr>
      </p:pic>
      <p:sp>
        <p:nvSpPr>
          <p:cNvPr id="5" name="Овал 4">
            <a:hlinkClick r:id="rId9" action="ppaction://hlinksldjump"/>
            <a:extLst>
              <a:ext uri="{FF2B5EF4-FFF2-40B4-BE49-F238E27FC236}">
                <a16:creationId xmlns:a16="http://schemas.microsoft.com/office/drawing/2014/main" id="{D4E923B4-F72B-4879-8847-DC0FFB2D78D4}"/>
              </a:ext>
            </a:extLst>
          </p:cNvPr>
          <p:cNvSpPr/>
          <p:nvPr/>
        </p:nvSpPr>
        <p:spPr>
          <a:xfrm>
            <a:off x="542825" y="2571749"/>
            <a:ext cx="803275" cy="733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/>
              <a:t>И</a:t>
            </a:r>
          </a:p>
        </p:txBody>
      </p:sp>
      <p:sp>
        <p:nvSpPr>
          <p:cNvPr id="19" name="Овал 18">
            <a:hlinkClick r:id="rId9" action="ppaction://hlinksldjump"/>
            <a:extLst>
              <a:ext uri="{FF2B5EF4-FFF2-40B4-BE49-F238E27FC236}">
                <a16:creationId xmlns:a16="http://schemas.microsoft.com/office/drawing/2014/main" id="{4209AAB3-5472-4376-AD61-B33D9E122298}"/>
              </a:ext>
            </a:extLst>
          </p:cNvPr>
          <p:cNvSpPr/>
          <p:nvPr/>
        </p:nvSpPr>
        <p:spPr>
          <a:xfrm>
            <a:off x="3350879" y="2566983"/>
            <a:ext cx="803275" cy="733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/>
              <a:t>Ф</a:t>
            </a:r>
          </a:p>
        </p:txBody>
      </p:sp>
      <p:sp>
        <p:nvSpPr>
          <p:cNvPr id="20" name="Овал 19">
            <a:hlinkClick r:id="rId6" action="ppaction://hlinksldjump"/>
            <a:extLst>
              <a:ext uri="{FF2B5EF4-FFF2-40B4-BE49-F238E27FC236}">
                <a16:creationId xmlns:a16="http://schemas.microsoft.com/office/drawing/2014/main" id="{17436F7E-DBB2-4F61-BFE1-188EE99AA4C2}"/>
              </a:ext>
            </a:extLst>
          </p:cNvPr>
          <p:cNvSpPr/>
          <p:nvPr/>
        </p:nvSpPr>
        <p:spPr>
          <a:xfrm>
            <a:off x="6241026" y="2566984"/>
            <a:ext cx="803275" cy="733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/>
              <a:t>М</a:t>
            </a:r>
          </a:p>
        </p:txBody>
      </p:sp>
    </p:spTree>
    <p:extLst>
      <p:ext uri="{BB962C8B-B14F-4D97-AF65-F5344CB8AC3E}">
        <p14:creationId xmlns:p14="http://schemas.microsoft.com/office/powerpoint/2010/main" val="255440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E50D4A0-7A3C-4C8B-9101-322B11A6E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684213" y="1185521"/>
            <a:ext cx="7848600" cy="2971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800">
                <a:solidFill>
                  <a:schemeClr val="bg1"/>
                </a:solidFill>
                <a:latin typeface="+mj-lt"/>
              </a:rPr>
              <a:t>Замечательно! Можно продолжать путешествие!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3063414" y="102652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5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Продолжить путь</a:t>
            </a:r>
          </a:p>
        </p:txBody>
      </p:sp>
      <p:sp>
        <p:nvSpPr>
          <p:cNvPr id="26" name="Скругленный прямоугольник 15">
            <a:hlinkClick r:id="rId6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97166" y="77465"/>
            <a:ext cx="1660526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Вернуться</a:t>
            </a:r>
          </a:p>
        </p:txBody>
      </p:sp>
      <p:sp>
        <p:nvSpPr>
          <p:cNvPr id="18" name="Облачко с текстом: прямоугольное со скругленными углами 17">
            <a:extLst>
              <a:ext uri="{FF2B5EF4-FFF2-40B4-BE49-F238E27FC236}">
                <a16:creationId xmlns:a16="http://schemas.microsoft.com/office/drawing/2014/main" id="{B78E5399-2C5B-4D04-9285-9699E6623BA2}"/>
              </a:ext>
            </a:extLst>
          </p:cNvPr>
          <p:cNvSpPr/>
          <p:nvPr/>
        </p:nvSpPr>
        <p:spPr>
          <a:xfrm>
            <a:off x="4898918" y="1630920"/>
            <a:ext cx="3056230" cy="940830"/>
          </a:xfrm>
          <a:prstGeom prst="wedgeRoundRectCallout">
            <a:avLst>
              <a:gd name="adj1" fmla="val 4775"/>
              <a:gd name="adj2" fmla="val 90754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Почти все слова на букву ф в русском языке заимствованные.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76339F-7A3B-4659-8EE1-5F38E722F3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8" y="2031900"/>
            <a:ext cx="2747400" cy="27474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28C93B6A-B09C-4DB2-A182-1028C4BF89D3}"/>
              </a:ext>
            </a:extLst>
          </p:cNvPr>
          <p:cNvSpPr/>
          <p:nvPr/>
        </p:nvSpPr>
        <p:spPr>
          <a:xfrm>
            <a:off x="1076838" y="2490785"/>
            <a:ext cx="803275" cy="7334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/>
              <a:t>Ф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77A794-AFC6-48E9-A3DD-BD850F23A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99" y="2699379"/>
            <a:ext cx="4151775" cy="415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6A810C1-4378-49B5-9DF5-6D8DB3139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C0D01C0-1C2C-4F17-81F6-C5AD0CD6CC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9526" y="3149705"/>
            <a:ext cx="2936152" cy="2936152"/>
          </a:xfrm>
          <a:prstGeom prst="rect">
            <a:avLst/>
          </a:prstGeom>
        </p:spPr>
      </p:pic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2825369" y="102652"/>
            <a:ext cx="3493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25" name="Скругленный прямоугольник 15">
            <a:hlinkClick r:id="rId6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Избежать ответа</a:t>
            </a:r>
          </a:p>
        </p:txBody>
      </p:sp>
      <p:sp>
        <p:nvSpPr>
          <p:cNvPr id="26" name="Скругленный прямоугольник 15">
            <a:hlinkClick r:id="rId7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81215" y="86601"/>
            <a:ext cx="1913569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Вернуться к началу</a:t>
            </a:r>
          </a:p>
        </p:txBody>
      </p:sp>
      <p:sp>
        <p:nvSpPr>
          <p:cNvPr id="19" name="Облачко с текстом: прямоугольное со скругленными углами 18">
            <a:extLst>
              <a:ext uri="{FF2B5EF4-FFF2-40B4-BE49-F238E27FC236}">
                <a16:creationId xmlns:a16="http://schemas.microsoft.com/office/drawing/2014/main" id="{A489077B-966D-4E83-B463-C549546B57D5}"/>
              </a:ext>
            </a:extLst>
          </p:cNvPr>
          <p:cNvSpPr/>
          <p:nvPr/>
        </p:nvSpPr>
        <p:spPr>
          <a:xfrm>
            <a:off x="5086350" y="2066859"/>
            <a:ext cx="3446463" cy="683793"/>
          </a:xfrm>
          <a:prstGeom prst="wedgeRoundRectCallout">
            <a:avLst>
              <a:gd name="adj1" fmla="val 22654"/>
              <a:gd name="adj2" fmla="val 89985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Буква ё была введена в русский язык в 18 веке? </a:t>
            </a:r>
          </a:p>
        </p:txBody>
      </p:sp>
      <p:sp>
        <p:nvSpPr>
          <p:cNvPr id="20" name="Прямоугольник: скругленные углы 19">
            <a:hlinkClick r:id="rId6" action="ppaction://hlinksldjump"/>
            <a:extLst>
              <a:ext uri="{FF2B5EF4-FFF2-40B4-BE49-F238E27FC236}">
                <a16:creationId xmlns:a16="http://schemas.microsoft.com/office/drawing/2014/main" id="{944DC288-C6B0-4AC5-8869-823C7E7362CB}"/>
              </a:ext>
            </a:extLst>
          </p:cNvPr>
          <p:cNvSpPr/>
          <p:nvPr/>
        </p:nvSpPr>
        <p:spPr>
          <a:xfrm>
            <a:off x="5319501" y="3077478"/>
            <a:ext cx="1074471" cy="767141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003300"/>
                </a:solidFill>
              </a:rPr>
              <a:t>Да</a:t>
            </a:r>
          </a:p>
        </p:txBody>
      </p:sp>
      <p:sp>
        <p:nvSpPr>
          <p:cNvPr id="21" name="Прямоугольник: скругленные углы 20">
            <a:hlinkClick r:id="rId7" action="ppaction://hlinksldjump"/>
            <a:extLst>
              <a:ext uri="{FF2B5EF4-FFF2-40B4-BE49-F238E27FC236}">
                <a16:creationId xmlns:a16="http://schemas.microsoft.com/office/drawing/2014/main" id="{D297E695-C6FA-41D7-9AE5-1BB9DB60B41E}"/>
              </a:ext>
            </a:extLst>
          </p:cNvPr>
          <p:cNvSpPr/>
          <p:nvPr/>
        </p:nvSpPr>
        <p:spPr>
          <a:xfrm>
            <a:off x="5319502" y="4049532"/>
            <a:ext cx="1074471" cy="767141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800000"/>
                </a:solidFill>
              </a:rPr>
              <a:t>Нет</a:t>
            </a:r>
          </a:p>
        </p:txBody>
      </p:sp>
      <p:sp>
        <p:nvSpPr>
          <p:cNvPr id="22" name="Прямоугольник: скругленные углы 21">
            <a:hlinkClick r:id="" action="ppaction://noaction"/>
            <a:extLst>
              <a:ext uri="{FF2B5EF4-FFF2-40B4-BE49-F238E27FC236}">
                <a16:creationId xmlns:a16="http://schemas.microsoft.com/office/drawing/2014/main" id="{66EBDF3B-BF2A-4CD8-B4E4-8677CA483C01}"/>
              </a:ext>
            </a:extLst>
          </p:cNvPr>
          <p:cNvSpPr/>
          <p:nvPr/>
        </p:nvSpPr>
        <p:spPr>
          <a:xfrm flipH="1">
            <a:off x="4895850" y="1254388"/>
            <a:ext cx="3785232" cy="739408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Чтобы выбраться, ответьте на вопрос стража!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B0B672-284F-4B26-A6A8-DB13BD6B91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357" y="2777661"/>
            <a:ext cx="4443470" cy="21531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6751AC-B3D1-4F46-8E30-F58E6F5211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50" y="3316107"/>
            <a:ext cx="1427343" cy="14273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2EFF70-EEF2-4F9B-9A63-C09347EC93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997" y="3461048"/>
            <a:ext cx="1258003" cy="1258003"/>
          </a:xfrm>
          <a:prstGeom prst="rect">
            <a:avLst/>
          </a:prstGeom>
        </p:spPr>
      </p:pic>
      <p:sp>
        <p:nvSpPr>
          <p:cNvPr id="27" name="Прямоугольник: скругленные углы 26">
            <a:hlinkClick r:id="" action="ppaction://noaction"/>
            <a:extLst>
              <a:ext uri="{FF2B5EF4-FFF2-40B4-BE49-F238E27FC236}">
                <a16:creationId xmlns:a16="http://schemas.microsoft.com/office/drawing/2014/main" id="{4D967CB8-5E0A-4A17-89C6-C7DF05DFA5C5}"/>
              </a:ext>
            </a:extLst>
          </p:cNvPr>
          <p:cNvSpPr/>
          <p:nvPr/>
        </p:nvSpPr>
        <p:spPr>
          <a:xfrm flipH="1">
            <a:off x="338010" y="1390104"/>
            <a:ext cx="4320000" cy="1045863"/>
          </a:xfrm>
          <a:prstGeom prst="roundRect">
            <a:avLst>
              <a:gd name="adj" fmla="val 46556"/>
            </a:avLst>
          </a:prstGeom>
          <a:noFill/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>
                <a:solidFill>
                  <a:schemeClr val="bg1"/>
                </a:solidFill>
                <a:latin typeface="+mj-lt"/>
              </a:rPr>
              <a:t>Увы! В русском языке достаточно много исконных слов на и или м: </a:t>
            </a:r>
            <a:r>
              <a:rPr lang="ru-RU" sz="1800" i="1">
                <a:solidFill>
                  <a:schemeClr val="bg1"/>
                </a:solidFill>
                <a:latin typeface="+mj-lt"/>
              </a:rPr>
              <a:t>идти, мама</a:t>
            </a:r>
            <a:r>
              <a:rPr lang="ru-RU" sz="1800">
                <a:solidFill>
                  <a:schemeClr val="bg1"/>
                </a:solidFill>
                <a:latin typeface="+mj-lt"/>
              </a:rPr>
              <a:t>. 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91C2F976-87A2-4980-9612-5CAB791CF134}"/>
              </a:ext>
            </a:extLst>
          </p:cNvPr>
          <p:cNvSpPr/>
          <p:nvPr/>
        </p:nvSpPr>
        <p:spPr>
          <a:xfrm>
            <a:off x="684213" y="3128777"/>
            <a:ext cx="638653" cy="5954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/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val="7588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538EA1D-D28C-434B-803B-02956BF38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576753" y="680775"/>
            <a:ext cx="7990493" cy="2310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400">
                <a:solidFill>
                  <a:schemeClr val="bg1"/>
                </a:solidFill>
                <a:latin typeface="+mj-lt"/>
              </a:rPr>
              <a:t>Осветите пещеру! Для ответа нажмите на табличку под факелом. </a:t>
            </a:r>
          </a:p>
        </p:txBody>
      </p:sp>
      <p:sp>
        <p:nvSpPr>
          <p:cNvPr id="29" name="Прямоугольник с двумя скругленными соседними углами 14">
            <a:hlinkClick r:id="rId4" action="ppaction://hlinksldjump"/>
            <a:extLst>
              <a:ext uri="{FF2B5EF4-FFF2-40B4-BE49-F238E27FC236}">
                <a16:creationId xmlns:a16="http://schemas.microsoft.com/office/drawing/2014/main" id="{5FC736B8-A9BB-4097-807E-D409DE31E33E}"/>
              </a:ext>
            </a:extLst>
          </p:cNvPr>
          <p:cNvSpPr/>
          <p:nvPr/>
        </p:nvSpPr>
        <p:spPr>
          <a:xfrm rot="10800000">
            <a:off x="2439098" y="-1"/>
            <a:ext cx="4320000" cy="53353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id="{10B47C0A-586D-4B63-8838-E3EC57236162}"/>
              </a:ext>
            </a:extLst>
          </p:cNvPr>
          <p:cNvSpPr txBox="1"/>
          <p:nvPr/>
        </p:nvSpPr>
        <p:spPr>
          <a:xfrm>
            <a:off x="3758163" y="51324"/>
            <a:ext cx="16818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chemeClr val="accent5">
                    <a:lumMod val="50000"/>
                  </a:schemeClr>
                </a:solidFill>
                <a:latin typeface="+mj-lt"/>
              </a:rPr>
              <a:t>Уровень 6</a:t>
            </a: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:a16="http://schemas.microsoft.com/office/drawing/2014/main" id="{70BDD9CF-E331-438A-BD37-5B2A5B7B3EF6}"/>
              </a:ext>
            </a:extLst>
          </p:cNvPr>
          <p:cNvSpPr/>
          <p:nvPr/>
        </p:nvSpPr>
        <p:spPr>
          <a:xfrm flipH="1">
            <a:off x="736478" y="959039"/>
            <a:ext cx="7528738" cy="54482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ru-RU" sz="1600">
                <a:solidFill>
                  <a:schemeClr val="bg1"/>
                </a:solidFill>
                <a:latin typeface="+mj-lt"/>
              </a:rPr>
              <a:t>Под нужным факелом написано название языка. Он не является языком общения в ООН.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078873-ECAD-4772-98BE-94ADF1C240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3" y="1503868"/>
            <a:ext cx="2047875" cy="20478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4533FE6-0214-459B-852F-2494DA7E1F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09" y="1503868"/>
            <a:ext cx="2047875" cy="20478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715B9A-98D3-475A-B461-761C421E6A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09" y="1547627"/>
            <a:ext cx="2047875" cy="204787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hlinkClick r:id="rId6" action="ppaction://hlinksldjump"/>
            <a:extLst>
              <a:ext uri="{FF2B5EF4-FFF2-40B4-BE49-F238E27FC236}">
                <a16:creationId xmlns:a16="http://schemas.microsoft.com/office/drawing/2014/main" id="{B1ED82D6-2C10-4B8E-A83D-2B6385ACD3B3}"/>
              </a:ext>
            </a:extLst>
          </p:cNvPr>
          <p:cNvSpPr/>
          <p:nvPr/>
        </p:nvSpPr>
        <p:spPr>
          <a:xfrm>
            <a:off x="684213" y="3551743"/>
            <a:ext cx="2266950" cy="47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Русский</a:t>
            </a:r>
          </a:p>
        </p:txBody>
      </p:sp>
      <p:sp>
        <p:nvSpPr>
          <p:cNvPr id="23" name="Прямоугольник: скругленные углы 22">
            <a:hlinkClick r:id="rId6" action="ppaction://hlinksldjump"/>
            <a:extLst>
              <a:ext uri="{FF2B5EF4-FFF2-40B4-BE49-F238E27FC236}">
                <a16:creationId xmlns:a16="http://schemas.microsoft.com/office/drawing/2014/main" id="{83E5D71A-BA4A-41E5-A179-D1CE08AF2C39}"/>
              </a:ext>
            </a:extLst>
          </p:cNvPr>
          <p:cNvSpPr/>
          <p:nvPr/>
        </p:nvSpPr>
        <p:spPr>
          <a:xfrm>
            <a:off x="3417888" y="3551743"/>
            <a:ext cx="2266950" cy="47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Французский</a:t>
            </a:r>
          </a:p>
        </p:txBody>
      </p:sp>
      <p:sp>
        <p:nvSpPr>
          <p:cNvPr id="24" name="Прямоугольник: скругленные углы 23">
            <a:hlinkClick r:id="rId7" action="ppaction://hlinksldjump"/>
            <a:extLst>
              <a:ext uri="{FF2B5EF4-FFF2-40B4-BE49-F238E27FC236}">
                <a16:creationId xmlns:a16="http://schemas.microsoft.com/office/drawing/2014/main" id="{B35A92D7-715C-4657-90B4-9C2693E71D8E}"/>
              </a:ext>
            </a:extLst>
          </p:cNvPr>
          <p:cNvSpPr/>
          <p:nvPr/>
        </p:nvSpPr>
        <p:spPr>
          <a:xfrm>
            <a:off x="6151563" y="3557128"/>
            <a:ext cx="2266950" cy="47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Итальянский</a:t>
            </a:r>
          </a:p>
        </p:txBody>
      </p:sp>
    </p:spTree>
    <p:extLst>
      <p:ext uri="{BB962C8B-B14F-4D97-AF65-F5344CB8AC3E}">
        <p14:creationId xmlns:p14="http://schemas.microsoft.com/office/powerpoint/2010/main" val="21173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AF1D72-713C-4E10-B647-210C34E42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E5B483D9-8A75-4309-B92D-0B551C6AE580}"/>
              </a:ext>
            </a:extLst>
          </p:cNvPr>
          <p:cNvSpPr/>
          <p:nvPr/>
        </p:nvSpPr>
        <p:spPr>
          <a:xfrm>
            <a:off x="835807" y="1937660"/>
            <a:ext cx="4787071" cy="30618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684213" y="1185521"/>
            <a:ext cx="7848600" cy="2971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800">
                <a:solidFill>
                  <a:schemeClr val="bg1"/>
                </a:solidFill>
                <a:latin typeface="+mj-lt"/>
              </a:rPr>
              <a:t>Верный ответ! Продолжайте путь со светом! 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3063414" y="102652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5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Продолжить путь</a:t>
            </a:r>
          </a:p>
        </p:txBody>
      </p:sp>
      <p:sp>
        <p:nvSpPr>
          <p:cNvPr id="26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97166" y="77465"/>
            <a:ext cx="1660526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Вернуться</a:t>
            </a:r>
          </a:p>
        </p:txBody>
      </p:sp>
      <p:sp>
        <p:nvSpPr>
          <p:cNvPr id="18" name="Облачко с текстом: прямоугольное со скругленными углами 17">
            <a:extLst>
              <a:ext uri="{FF2B5EF4-FFF2-40B4-BE49-F238E27FC236}">
                <a16:creationId xmlns:a16="http://schemas.microsoft.com/office/drawing/2014/main" id="{B78E5399-2C5B-4D04-9285-9699E6623BA2}"/>
              </a:ext>
            </a:extLst>
          </p:cNvPr>
          <p:cNvSpPr/>
          <p:nvPr/>
        </p:nvSpPr>
        <p:spPr>
          <a:xfrm>
            <a:off x="4572000" y="1793659"/>
            <a:ext cx="3706998" cy="1418188"/>
          </a:xfrm>
          <a:prstGeom prst="wedgeRoundRectCallout">
            <a:avLst>
              <a:gd name="adj1" fmla="val -63058"/>
              <a:gd name="adj2" fmla="val 34410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В Организации Объединённых Наций шесть официальных языков: английский, французский, арабский, китайский, испанский, </a:t>
            </a:r>
            <a:r>
              <a:rPr lang="ru-RU" sz="1600">
                <a:solidFill>
                  <a:schemeClr val="tx1"/>
                </a:solidFill>
              </a:rPr>
              <a:t>русский.</a:t>
            </a:r>
            <a:endParaRPr lang="ru-RU" sz="16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3B2BF7-42D3-4A0C-ADB9-76FA8A2A32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5" y="2096877"/>
            <a:ext cx="5143500" cy="51435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3E5F708-BF6D-479A-ACBD-562A228A9B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8" y="2416937"/>
            <a:ext cx="20478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9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C67397-8AF9-4793-AACE-85B0A9171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86" y="2427750"/>
            <a:ext cx="5143500" cy="5143500"/>
          </a:xfrm>
          <a:prstGeom prst="rect">
            <a:avLst/>
          </a:prstGeom>
        </p:spPr>
      </p:pic>
      <p:sp>
        <p:nvSpPr>
          <p:cNvPr id="29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5FC736B8-A9BB-4097-807E-D409DE31E33E}"/>
              </a:ext>
            </a:extLst>
          </p:cNvPr>
          <p:cNvSpPr/>
          <p:nvPr/>
        </p:nvSpPr>
        <p:spPr>
          <a:xfrm rot="10800000">
            <a:off x="2439098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03864">
              <a:alpha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id="{10B47C0A-586D-4B63-8838-E3EC57236162}"/>
              </a:ext>
            </a:extLst>
          </p:cNvPr>
          <p:cNvSpPr txBox="1"/>
          <p:nvPr/>
        </p:nvSpPr>
        <p:spPr>
          <a:xfrm>
            <a:off x="3432756" y="102652"/>
            <a:ext cx="23326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chemeClr val="bg1"/>
                </a:solidFill>
                <a:latin typeface="+mj-lt"/>
              </a:rPr>
              <a:t>Правила игры</a:t>
            </a:r>
          </a:p>
        </p:txBody>
      </p:sp>
      <p:sp>
        <p:nvSpPr>
          <p:cNvPr id="31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06B03060-C22A-4703-BFE5-AE1F554BDA06}"/>
              </a:ext>
            </a:extLst>
          </p:cNvPr>
          <p:cNvSpPr/>
          <p:nvPr/>
        </p:nvSpPr>
        <p:spPr>
          <a:xfrm>
            <a:off x="658394" y="2094827"/>
            <a:ext cx="2774362" cy="814028"/>
          </a:xfrm>
          <a:prstGeom prst="roundRect">
            <a:avLst/>
          </a:prstGeom>
          <a:solidFill>
            <a:srgbClr val="003C74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>
                <a:solidFill>
                  <a:schemeClr val="bg1"/>
                </a:solidFill>
              </a:rPr>
              <a:t>Начать </a:t>
            </a:r>
          </a:p>
          <a:p>
            <a:pPr algn="ctr"/>
            <a:r>
              <a:rPr lang="ru-RU" sz="1800">
                <a:solidFill>
                  <a:schemeClr val="bg1"/>
                </a:solidFill>
              </a:rPr>
              <a:t>путешествие </a:t>
            </a:r>
          </a:p>
        </p:txBody>
      </p:sp>
      <p:sp>
        <p:nvSpPr>
          <p:cNvPr id="32" name="Скругленный прямоугольник 15">
            <a:hlinkClick r:id="rId6" action="ppaction://hlinksldjump"/>
            <a:extLst>
              <a:ext uri="{FF2B5EF4-FFF2-40B4-BE49-F238E27FC236}">
                <a16:creationId xmlns:a16="http://schemas.microsoft.com/office/drawing/2014/main" id="{8AE9B1EC-0506-479A-974C-A530A28F3EBF}"/>
              </a:ext>
            </a:extLst>
          </p:cNvPr>
          <p:cNvSpPr/>
          <p:nvPr/>
        </p:nvSpPr>
        <p:spPr>
          <a:xfrm>
            <a:off x="656157" y="3275333"/>
            <a:ext cx="2774362" cy="814028"/>
          </a:xfrm>
          <a:prstGeom prst="roundRect">
            <a:avLst/>
          </a:prstGeom>
          <a:solidFill>
            <a:srgbClr val="003C74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>
                <a:solidFill>
                  <a:schemeClr val="bg1"/>
                </a:solidFill>
              </a:rPr>
              <a:t>Отступить и вернуться назад</a:t>
            </a:r>
          </a:p>
        </p:txBody>
      </p:sp>
      <p:sp>
        <p:nvSpPr>
          <p:cNvPr id="33" name="Облачко с текстом: прямоугольное со скругленными углами 32">
            <a:extLst>
              <a:ext uri="{FF2B5EF4-FFF2-40B4-BE49-F238E27FC236}">
                <a16:creationId xmlns:a16="http://schemas.microsoft.com/office/drawing/2014/main" id="{44058B90-E4AC-411B-9594-BC84DA17CDA3}"/>
              </a:ext>
            </a:extLst>
          </p:cNvPr>
          <p:cNvSpPr/>
          <p:nvPr/>
        </p:nvSpPr>
        <p:spPr>
          <a:xfrm>
            <a:off x="5966325" y="1004232"/>
            <a:ext cx="2540604" cy="1173153"/>
          </a:xfrm>
          <a:prstGeom prst="wedgeRoundRectCallout">
            <a:avLst>
              <a:gd name="adj1" fmla="val 14440"/>
              <a:gd name="adj2" fmla="val 89656"/>
              <a:gd name="adj3" fmla="val 16667"/>
            </a:avLst>
          </a:prstGeom>
          <a:ln>
            <a:solidFill>
              <a:srgbClr val="003C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/>
              <a:t>За каждый правильный ответ начисляется </a:t>
            </a:r>
          </a:p>
          <a:p>
            <a:pPr algn="ctr"/>
            <a:r>
              <a:rPr lang="ru-RU" sz="1800">
                <a:solidFill>
                  <a:schemeClr val="tx1"/>
                </a:solidFill>
              </a:rPr>
              <a:t>1 балл!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08C5A3-3476-4A9C-AD6F-5D82B0FB88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9098" y="3682347"/>
            <a:ext cx="1368346" cy="136834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51C4E0-289C-40EB-AD42-6E4EF638100E}"/>
              </a:ext>
            </a:extLst>
          </p:cNvPr>
          <p:cNvSpPr/>
          <p:nvPr/>
        </p:nvSpPr>
        <p:spPr>
          <a:xfrm>
            <a:off x="711270" y="1087653"/>
            <a:ext cx="5255055" cy="812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400"/>
              <a:t>Что вы знаете о языках и состоянии языков в мире? Отправьтесь в путешествие за Кубком Знаний, правильно отвечая на вопросы! </a:t>
            </a:r>
          </a:p>
        </p:txBody>
      </p:sp>
    </p:spTree>
    <p:extLst>
      <p:ext uri="{BB962C8B-B14F-4D97-AF65-F5344CB8AC3E}">
        <p14:creationId xmlns:p14="http://schemas.microsoft.com/office/powerpoint/2010/main" val="17258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7404B54-240D-4E7F-AD35-FB243F217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2825369" y="102652"/>
            <a:ext cx="3493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25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Избежать ответа</a:t>
            </a:r>
          </a:p>
        </p:txBody>
      </p:sp>
      <p:sp>
        <p:nvSpPr>
          <p:cNvPr id="26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81215" y="128134"/>
            <a:ext cx="1913569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Вернуться к началу</a:t>
            </a:r>
          </a:p>
        </p:txBody>
      </p:sp>
      <p:sp>
        <p:nvSpPr>
          <p:cNvPr id="19" name="Облачко с текстом: прямоугольное со скругленными углами 18">
            <a:extLst>
              <a:ext uri="{FF2B5EF4-FFF2-40B4-BE49-F238E27FC236}">
                <a16:creationId xmlns:a16="http://schemas.microsoft.com/office/drawing/2014/main" id="{A489077B-966D-4E83-B463-C549546B57D5}"/>
              </a:ext>
            </a:extLst>
          </p:cNvPr>
          <p:cNvSpPr/>
          <p:nvPr/>
        </p:nvSpPr>
        <p:spPr>
          <a:xfrm>
            <a:off x="5086350" y="2066859"/>
            <a:ext cx="3446463" cy="683793"/>
          </a:xfrm>
          <a:prstGeom prst="wedgeRoundRectCallout">
            <a:avLst>
              <a:gd name="adj1" fmla="val 22654"/>
              <a:gd name="adj2" fmla="val 89985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Слово «сладкий» пришло к нам из старославянского языка.</a:t>
            </a:r>
          </a:p>
        </p:txBody>
      </p:sp>
      <p:sp>
        <p:nvSpPr>
          <p:cNvPr id="20" name="Прямоугольник: скругленные углы 19">
            <a:hlinkClick r:id="rId4" action="ppaction://hlinksldjump"/>
            <a:extLst>
              <a:ext uri="{FF2B5EF4-FFF2-40B4-BE49-F238E27FC236}">
                <a16:creationId xmlns:a16="http://schemas.microsoft.com/office/drawing/2014/main" id="{944DC288-C6B0-4AC5-8869-823C7E7362CB}"/>
              </a:ext>
            </a:extLst>
          </p:cNvPr>
          <p:cNvSpPr/>
          <p:nvPr/>
        </p:nvSpPr>
        <p:spPr>
          <a:xfrm>
            <a:off x="5319501" y="3077478"/>
            <a:ext cx="1074471" cy="767141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003300"/>
                </a:solidFill>
              </a:rPr>
              <a:t>Да</a:t>
            </a:r>
          </a:p>
        </p:txBody>
      </p:sp>
      <p:sp>
        <p:nvSpPr>
          <p:cNvPr id="21" name="Прямоугольник: скругленные углы 20">
            <a:hlinkClick r:id="rId7" action="ppaction://hlinksldjump"/>
            <a:extLst>
              <a:ext uri="{FF2B5EF4-FFF2-40B4-BE49-F238E27FC236}">
                <a16:creationId xmlns:a16="http://schemas.microsoft.com/office/drawing/2014/main" id="{D297E695-C6FA-41D7-9AE5-1BB9DB60B41E}"/>
              </a:ext>
            </a:extLst>
          </p:cNvPr>
          <p:cNvSpPr/>
          <p:nvPr/>
        </p:nvSpPr>
        <p:spPr>
          <a:xfrm>
            <a:off x="5319502" y="4049532"/>
            <a:ext cx="1074471" cy="767141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800000"/>
                </a:solidFill>
              </a:rPr>
              <a:t>Нет</a:t>
            </a:r>
          </a:p>
        </p:txBody>
      </p:sp>
      <p:sp>
        <p:nvSpPr>
          <p:cNvPr id="22" name="Прямоугольник: скругленные углы 21">
            <a:hlinkClick r:id="" action="ppaction://noaction"/>
            <a:extLst>
              <a:ext uri="{FF2B5EF4-FFF2-40B4-BE49-F238E27FC236}">
                <a16:creationId xmlns:a16="http://schemas.microsoft.com/office/drawing/2014/main" id="{66EBDF3B-BF2A-4CD8-B4E4-8677CA483C01}"/>
              </a:ext>
            </a:extLst>
          </p:cNvPr>
          <p:cNvSpPr/>
          <p:nvPr/>
        </p:nvSpPr>
        <p:spPr>
          <a:xfrm flipH="1">
            <a:off x="4895850" y="1254388"/>
            <a:ext cx="3785232" cy="739408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Чтобы выбраться, ответьте на вопрос стража!</a:t>
            </a:r>
          </a:p>
        </p:txBody>
      </p:sp>
      <p:sp>
        <p:nvSpPr>
          <p:cNvPr id="27" name="Прямоугольник: скругленные углы 26">
            <a:hlinkClick r:id="" action="ppaction://noaction"/>
            <a:extLst>
              <a:ext uri="{FF2B5EF4-FFF2-40B4-BE49-F238E27FC236}">
                <a16:creationId xmlns:a16="http://schemas.microsoft.com/office/drawing/2014/main" id="{4D967CB8-5E0A-4A17-89C6-C7DF05DFA5C5}"/>
              </a:ext>
            </a:extLst>
          </p:cNvPr>
          <p:cNvSpPr/>
          <p:nvPr/>
        </p:nvSpPr>
        <p:spPr>
          <a:xfrm flipH="1">
            <a:off x="341900" y="1145191"/>
            <a:ext cx="3785232" cy="848606"/>
          </a:xfrm>
          <a:prstGeom prst="roundRect">
            <a:avLst>
              <a:gd name="adj" fmla="val 46556"/>
            </a:avLst>
          </a:prstGeom>
          <a:noFill/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solidFill>
                  <a:schemeClr val="bg1"/>
                </a:solidFill>
                <a:latin typeface="+mj-lt"/>
              </a:rPr>
              <a:t>Вам придётся побродить в темноте, потому что…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199C30-5B10-43BF-8C7E-7B82D0712C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0048" y="2408755"/>
            <a:ext cx="4637772" cy="4637772"/>
          </a:xfrm>
          <a:prstGeom prst="rect">
            <a:avLst/>
          </a:prstGeom>
        </p:spPr>
      </p:pic>
      <p:sp>
        <p:nvSpPr>
          <p:cNvPr id="23" name="Облачко с текстом: прямоугольное со скругленными углами 22">
            <a:extLst>
              <a:ext uri="{FF2B5EF4-FFF2-40B4-BE49-F238E27FC236}">
                <a16:creationId xmlns:a16="http://schemas.microsoft.com/office/drawing/2014/main" id="{8118FAAD-6206-4646-BE24-D91F337DC9C2}"/>
              </a:ext>
            </a:extLst>
          </p:cNvPr>
          <p:cNvSpPr/>
          <p:nvPr/>
        </p:nvSpPr>
        <p:spPr>
          <a:xfrm>
            <a:off x="1971001" y="2271683"/>
            <a:ext cx="2504162" cy="1726626"/>
          </a:xfrm>
          <a:prstGeom prst="wedgeRoundRectCallout">
            <a:avLst>
              <a:gd name="adj1" fmla="val -65721"/>
              <a:gd name="adj2" fmla="val 22904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/>
              <a:t>В Организации Объединённых Наций шесть официальных языков: английский, французский, арабский, китайский, испанский, </a:t>
            </a:r>
            <a:r>
              <a:rPr lang="ru-RU" sz="1400">
                <a:solidFill>
                  <a:schemeClr val="tx1"/>
                </a:solidFill>
              </a:rPr>
              <a:t>русский.</a:t>
            </a:r>
            <a:endParaRPr lang="ru-RU" sz="14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BAC298-7F61-4A30-9DF9-D5FD11527F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633" y="2973902"/>
            <a:ext cx="3600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1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1BF475-B2EF-45F3-9F06-D39F32C1C1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06" b="5172"/>
          <a:stretch/>
        </p:blipFill>
        <p:spPr>
          <a:xfrm>
            <a:off x="-51984" y="-1447098"/>
            <a:ext cx="9195983" cy="6824267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576753" y="680775"/>
            <a:ext cx="7990493" cy="2310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400">
                <a:solidFill>
                  <a:schemeClr val="bg1"/>
                </a:solidFill>
                <a:latin typeface="+mj-lt"/>
              </a:rPr>
              <a:t>Отыщите тайный ход! Он скрыт за портретом. Кликните, чтобы открыть!</a:t>
            </a:r>
          </a:p>
        </p:txBody>
      </p:sp>
      <p:sp>
        <p:nvSpPr>
          <p:cNvPr id="29" name="Прямоугольник с двумя скругленными соседними углами 14">
            <a:hlinkClick r:id="rId4" action="ppaction://hlinksldjump"/>
            <a:extLst>
              <a:ext uri="{FF2B5EF4-FFF2-40B4-BE49-F238E27FC236}">
                <a16:creationId xmlns:a16="http://schemas.microsoft.com/office/drawing/2014/main" id="{5FC736B8-A9BB-4097-807E-D409DE31E33E}"/>
              </a:ext>
            </a:extLst>
          </p:cNvPr>
          <p:cNvSpPr/>
          <p:nvPr/>
        </p:nvSpPr>
        <p:spPr>
          <a:xfrm rot="10800000">
            <a:off x="2439098" y="-1"/>
            <a:ext cx="4320000" cy="53353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id="{10B47C0A-586D-4B63-8838-E3EC57236162}"/>
              </a:ext>
            </a:extLst>
          </p:cNvPr>
          <p:cNvSpPr txBox="1"/>
          <p:nvPr/>
        </p:nvSpPr>
        <p:spPr>
          <a:xfrm>
            <a:off x="3766979" y="51324"/>
            <a:ext cx="16642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chemeClr val="accent5">
                    <a:lumMod val="50000"/>
                  </a:schemeClr>
                </a:solidFill>
                <a:latin typeface="+mj-lt"/>
              </a:rPr>
              <a:t>Уровень 7</a:t>
            </a: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:a16="http://schemas.microsoft.com/office/drawing/2014/main" id="{70BDD9CF-E331-438A-BD37-5B2A5B7B3EF6}"/>
              </a:ext>
            </a:extLst>
          </p:cNvPr>
          <p:cNvSpPr/>
          <p:nvPr/>
        </p:nvSpPr>
        <p:spPr>
          <a:xfrm flipH="1">
            <a:off x="736478" y="959039"/>
            <a:ext cx="7528738" cy="54482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На нужном портрете изображён человек, который начал эпоху современного русского языка.  </a:t>
            </a:r>
          </a:p>
        </p:txBody>
      </p:sp>
      <p:pic>
        <p:nvPicPr>
          <p:cNvPr id="4" name="Рисунок 3">
            <a:hlinkClick r:id="rId5" action="ppaction://hlinksldjump"/>
            <a:extLst>
              <a:ext uri="{FF2B5EF4-FFF2-40B4-BE49-F238E27FC236}">
                <a16:creationId xmlns:a16="http://schemas.microsoft.com/office/drawing/2014/main" id="{3984090D-378C-4FAF-B389-1B5A041A7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08" y="1666690"/>
            <a:ext cx="2395936" cy="3212870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  <a:extLst>
              <a:ext uri="{FF2B5EF4-FFF2-40B4-BE49-F238E27FC236}">
                <a16:creationId xmlns:a16="http://schemas.microsoft.com/office/drawing/2014/main" id="{31229186-9D62-4916-835D-0E32B7AF6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2595" y="1663930"/>
            <a:ext cx="2395936" cy="3212870"/>
          </a:xfrm>
          <a:prstGeom prst="rect">
            <a:avLst/>
          </a:prstGeom>
        </p:spPr>
      </p:pic>
      <p:pic>
        <p:nvPicPr>
          <p:cNvPr id="8" name="Рисунок 7">
            <a:hlinkClick r:id="rId5" action="ppaction://hlinksldjump"/>
            <a:extLst>
              <a:ext uri="{FF2B5EF4-FFF2-40B4-BE49-F238E27FC236}">
                <a16:creationId xmlns:a16="http://schemas.microsoft.com/office/drawing/2014/main" id="{C6936634-4C61-4A93-9A6B-461F2D0687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0858" y="1663930"/>
            <a:ext cx="2395936" cy="32128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44D540-BD2D-45C6-B775-B8C22635FE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4CE3FA-00C3-47DA-8CD1-FE76750E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06" b="5172"/>
          <a:stretch/>
        </p:blipFill>
        <p:spPr>
          <a:xfrm>
            <a:off x="-51983" y="-1408522"/>
            <a:ext cx="9144000" cy="6785691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684213" y="1185521"/>
            <a:ext cx="7848600" cy="2971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800">
                <a:solidFill>
                  <a:schemeClr val="bg1"/>
                </a:solidFill>
                <a:latin typeface="+mj-lt"/>
              </a:rPr>
              <a:t>Путь открыт! Можно продолжать! 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3063414" y="102652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5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solidFill>
            <a:srgbClr val="203864"/>
          </a:solidFill>
          <a:ln>
            <a:solidFill>
              <a:schemeClr val="bg1"/>
            </a:solidFill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bg1"/>
                </a:solidFill>
              </a:rPr>
              <a:t>Продолжить путь</a:t>
            </a:r>
          </a:p>
        </p:txBody>
      </p:sp>
      <p:sp>
        <p:nvSpPr>
          <p:cNvPr id="26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97166" y="77465"/>
            <a:ext cx="1660526" cy="405405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bg1"/>
                </a:solidFill>
              </a:rPr>
              <a:t>Вернуться</a:t>
            </a:r>
          </a:p>
        </p:txBody>
      </p:sp>
      <p:sp>
        <p:nvSpPr>
          <p:cNvPr id="18" name="Облачко с текстом: прямоугольное со скругленными углами 17">
            <a:extLst>
              <a:ext uri="{FF2B5EF4-FFF2-40B4-BE49-F238E27FC236}">
                <a16:creationId xmlns:a16="http://schemas.microsoft.com/office/drawing/2014/main" id="{B78E5399-2C5B-4D04-9285-9699E6623BA2}"/>
              </a:ext>
            </a:extLst>
          </p:cNvPr>
          <p:cNvSpPr/>
          <p:nvPr/>
        </p:nvSpPr>
        <p:spPr>
          <a:xfrm>
            <a:off x="4551872" y="1775439"/>
            <a:ext cx="3472048" cy="1237376"/>
          </a:xfrm>
          <a:prstGeom prst="wedgeRoundRectCallout">
            <a:avLst>
              <a:gd name="adj1" fmla="val 8648"/>
              <a:gd name="adj2" fmla="val 71896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Считается, что именно с творчества Пушкина начинается существование современного русского языка.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837296-319F-4F0B-A7A0-3950B058A4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65" t="23869" r="30892" b="14488"/>
          <a:stretch/>
        </p:blipFill>
        <p:spPr>
          <a:xfrm>
            <a:off x="1579127" y="2255767"/>
            <a:ext cx="1636957" cy="2246820"/>
          </a:xfrm>
          <a:prstGeom prst="ellipse">
            <a:avLst/>
          </a:prstGeom>
          <a:effectLst>
            <a:softEdge rad="63500"/>
          </a:effectLst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4D54095-6FE0-4326-843A-209AA24CBCA0}"/>
              </a:ext>
            </a:extLst>
          </p:cNvPr>
          <p:cNvGrpSpPr/>
          <p:nvPr/>
        </p:nvGrpSpPr>
        <p:grpSpPr>
          <a:xfrm>
            <a:off x="216432" y="1937661"/>
            <a:ext cx="2146834" cy="2824716"/>
            <a:chOff x="3270542" y="1597279"/>
            <a:chExt cx="2561933" cy="3498146"/>
          </a:xfrm>
          <a:scene3d>
            <a:camera prst="perspectiveHeroicExtremeLeftFacing"/>
            <a:lightRig rig="threePt" dir="t"/>
          </a:scene3d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08DF9DEA-1FD2-4A88-8E8F-117139AA6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5872" y="1796902"/>
              <a:ext cx="2432254" cy="3098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3D88C446-E562-4F82-88F7-14DE652A7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802436" y="2065385"/>
              <a:ext cx="3498146" cy="256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E0DF7A-CA61-4ABF-A380-DA98195C56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935" y="2905383"/>
            <a:ext cx="4321303" cy="432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7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0AFC47-C5E2-4940-BD18-EF0942C470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06" b="5172"/>
          <a:stretch/>
        </p:blipFill>
        <p:spPr>
          <a:xfrm>
            <a:off x="-51983" y="-1408522"/>
            <a:ext cx="9144000" cy="6785691"/>
          </a:xfrm>
          <a:prstGeom prst="rect">
            <a:avLst/>
          </a:prstGeom>
        </p:spPr>
      </p:pic>
      <p:pic>
        <p:nvPicPr>
          <p:cNvPr id="7" name="Рисунок 6">
            <a:hlinkClick r:id="rId4" action="ppaction://hlinksldjump"/>
            <a:extLst>
              <a:ext uri="{FF2B5EF4-FFF2-40B4-BE49-F238E27FC236}">
                <a16:creationId xmlns:a16="http://schemas.microsoft.com/office/drawing/2014/main" id="{844810AE-C0AF-4CA8-9B4F-C14C9B6451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74" y="2260175"/>
            <a:ext cx="1109262" cy="2900031"/>
          </a:xfrm>
          <a:prstGeom prst="rect">
            <a:avLst/>
          </a:prstGeom>
        </p:spPr>
      </p:pic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2825369" y="102652"/>
            <a:ext cx="3493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25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Избежать ответа</a:t>
            </a:r>
          </a:p>
        </p:txBody>
      </p:sp>
      <p:sp>
        <p:nvSpPr>
          <p:cNvPr id="26" name="Скругленный прямоугольник 15">
            <a:hlinkClick r:id="rId6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81215" y="128134"/>
            <a:ext cx="1913569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Вернуться к началу</a:t>
            </a:r>
          </a:p>
        </p:txBody>
      </p:sp>
      <p:sp>
        <p:nvSpPr>
          <p:cNvPr id="22" name="Прямоугольник: скругленные углы 21">
            <a:hlinkClick r:id="" action="ppaction://noaction"/>
            <a:extLst>
              <a:ext uri="{FF2B5EF4-FFF2-40B4-BE49-F238E27FC236}">
                <a16:creationId xmlns:a16="http://schemas.microsoft.com/office/drawing/2014/main" id="{66EBDF3B-BF2A-4CD8-B4E4-8677CA483C01}"/>
              </a:ext>
            </a:extLst>
          </p:cNvPr>
          <p:cNvSpPr/>
          <p:nvPr/>
        </p:nvSpPr>
        <p:spPr>
          <a:xfrm flipH="1">
            <a:off x="5109552" y="833168"/>
            <a:ext cx="3785232" cy="1360344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Чтобы выбраться, выберите себе проводника, в который ввёл в свою поэзию огромное количество новых слов. </a:t>
            </a:r>
          </a:p>
        </p:txBody>
      </p:sp>
      <p:sp>
        <p:nvSpPr>
          <p:cNvPr id="27" name="Прямоугольник: скругленные углы 26">
            <a:hlinkClick r:id="" action="ppaction://noaction"/>
            <a:extLst>
              <a:ext uri="{FF2B5EF4-FFF2-40B4-BE49-F238E27FC236}">
                <a16:creationId xmlns:a16="http://schemas.microsoft.com/office/drawing/2014/main" id="{4D967CB8-5E0A-4A17-89C6-C7DF05DFA5C5}"/>
              </a:ext>
            </a:extLst>
          </p:cNvPr>
          <p:cNvSpPr/>
          <p:nvPr/>
        </p:nvSpPr>
        <p:spPr>
          <a:xfrm flipH="1">
            <a:off x="855649" y="1212407"/>
            <a:ext cx="3112702" cy="1045863"/>
          </a:xfrm>
          <a:prstGeom prst="roundRect">
            <a:avLst>
              <a:gd name="adj" fmla="val 1824"/>
            </a:avLst>
          </a:prstGeom>
          <a:noFill/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>
                <a:solidFill>
                  <a:schemeClr val="bg1"/>
                </a:solidFill>
                <a:latin typeface="+mj-lt"/>
              </a:rPr>
              <a:t>Увы! Перед вами глухая стена, потому что…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EE193E3-6925-4C11-AFC8-EAC743B01532}"/>
              </a:ext>
            </a:extLst>
          </p:cNvPr>
          <p:cNvSpPr/>
          <p:nvPr/>
        </p:nvSpPr>
        <p:spPr>
          <a:xfrm>
            <a:off x="432260" y="2790002"/>
            <a:ext cx="4075002" cy="12373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>
                <a:solidFill>
                  <a:srgbClr val="FFFF00"/>
                </a:solidFill>
              </a:rPr>
              <a:t>Считается, что именно с творчества Пушкина начинается существование современного русского языка. </a:t>
            </a:r>
          </a:p>
        </p:txBody>
      </p:sp>
      <p:pic>
        <p:nvPicPr>
          <p:cNvPr id="11" name="Рисунок 10">
            <a:hlinkClick r:id="rId6" action="ppaction://hlinksldjump"/>
            <a:extLst>
              <a:ext uri="{FF2B5EF4-FFF2-40B4-BE49-F238E27FC236}">
                <a16:creationId xmlns:a16="http://schemas.microsoft.com/office/drawing/2014/main" id="{F7E28229-22B9-403A-A2D4-A35A0A793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90" y="2258270"/>
            <a:ext cx="1354254" cy="288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8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B359D2-3C20-43F5-8CE3-68DCE211F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576753" y="680775"/>
            <a:ext cx="7990493" cy="2310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400">
                <a:latin typeface="+mj-lt"/>
              </a:rPr>
              <a:t>Спасите страну! Чтобы разомкнуть цепь, кликните на название языка.</a:t>
            </a:r>
          </a:p>
        </p:txBody>
      </p:sp>
      <p:sp>
        <p:nvSpPr>
          <p:cNvPr id="29" name="Прямоугольник с двумя скругленными соседними углами 14">
            <a:hlinkClick r:id="rId4" action="ppaction://hlinksldjump"/>
            <a:extLst>
              <a:ext uri="{FF2B5EF4-FFF2-40B4-BE49-F238E27FC236}">
                <a16:creationId xmlns:a16="http://schemas.microsoft.com/office/drawing/2014/main" id="{5FC736B8-A9BB-4097-807E-D409DE31E33E}"/>
              </a:ext>
            </a:extLst>
          </p:cNvPr>
          <p:cNvSpPr/>
          <p:nvPr/>
        </p:nvSpPr>
        <p:spPr>
          <a:xfrm rot="10800000">
            <a:off x="2439098" y="-1"/>
            <a:ext cx="4320000" cy="53353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id="{10B47C0A-586D-4B63-8838-E3EC57236162}"/>
              </a:ext>
            </a:extLst>
          </p:cNvPr>
          <p:cNvSpPr txBox="1"/>
          <p:nvPr/>
        </p:nvSpPr>
        <p:spPr>
          <a:xfrm>
            <a:off x="3766979" y="51324"/>
            <a:ext cx="16642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chemeClr val="accent5">
                    <a:lumMod val="50000"/>
                  </a:schemeClr>
                </a:solidFill>
                <a:latin typeface="+mj-lt"/>
              </a:rPr>
              <a:t>Уровень 8</a:t>
            </a: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:a16="http://schemas.microsoft.com/office/drawing/2014/main" id="{70BDD9CF-E331-438A-BD37-5B2A5B7B3EF6}"/>
              </a:ext>
            </a:extLst>
          </p:cNvPr>
          <p:cNvSpPr/>
          <p:nvPr/>
        </p:nvSpPr>
        <p:spPr>
          <a:xfrm flipH="1">
            <a:off x="736478" y="959039"/>
            <a:ext cx="7528738" cy="54482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ru-RU" sz="1600">
                <a:latin typeface="+mj-lt"/>
              </a:rPr>
              <a:t>Чтобы забрать ключ, найдите ошибочную связь между страной и языком, которым в ней пользуются.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26D70A7-97D5-4BAA-B690-5E21A61D5642}"/>
              </a:ext>
            </a:extLst>
          </p:cNvPr>
          <p:cNvSpPr/>
          <p:nvPr/>
        </p:nvSpPr>
        <p:spPr>
          <a:xfrm>
            <a:off x="565250" y="2030561"/>
            <a:ext cx="2492818" cy="774848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/>
              <a:t>Бразилия</a:t>
            </a: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4E52504F-2011-4C45-B80F-39C2FFEE1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3" y="2724114"/>
            <a:ext cx="535615" cy="107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: скругленные углы 19">
            <a:hlinkClick r:id="rId6" action="ppaction://hlinksldjump"/>
            <a:extLst>
              <a:ext uri="{FF2B5EF4-FFF2-40B4-BE49-F238E27FC236}">
                <a16:creationId xmlns:a16="http://schemas.microsoft.com/office/drawing/2014/main" id="{12B4AEB0-CDCB-439F-BC72-E47BDD6820C7}"/>
              </a:ext>
            </a:extLst>
          </p:cNvPr>
          <p:cNvSpPr/>
          <p:nvPr/>
        </p:nvSpPr>
        <p:spPr>
          <a:xfrm>
            <a:off x="565249" y="3714049"/>
            <a:ext cx="2374410" cy="591880"/>
          </a:xfrm>
          <a:prstGeom prst="roundRect">
            <a:avLst>
              <a:gd name="adj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/>
              <a:t>Бразильский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AC01EA3A-D4EB-44EF-98CE-7811E5D8C1BD}"/>
              </a:ext>
            </a:extLst>
          </p:cNvPr>
          <p:cNvSpPr/>
          <p:nvPr/>
        </p:nvSpPr>
        <p:spPr>
          <a:xfrm>
            <a:off x="3311522" y="2030561"/>
            <a:ext cx="2492818" cy="774848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/>
              <a:t>Австралия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84203862-9B10-4960-B5CF-DA295309D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755" y="2724114"/>
            <a:ext cx="535615" cy="107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: скругленные углы 24">
            <a:hlinkClick r:id="rId7" action="ppaction://hlinksldjump"/>
            <a:extLst>
              <a:ext uri="{FF2B5EF4-FFF2-40B4-BE49-F238E27FC236}">
                <a16:creationId xmlns:a16="http://schemas.microsoft.com/office/drawing/2014/main" id="{7C131DBB-7F4D-49A3-8B00-9DDF23120BC5}"/>
              </a:ext>
            </a:extLst>
          </p:cNvPr>
          <p:cNvSpPr/>
          <p:nvPr/>
        </p:nvSpPr>
        <p:spPr>
          <a:xfrm>
            <a:off x="3311521" y="3714049"/>
            <a:ext cx="2374410" cy="591880"/>
          </a:xfrm>
          <a:prstGeom prst="roundRect">
            <a:avLst>
              <a:gd name="adj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/>
              <a:t>Английский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9E3D278D-A712-4DC8-B9E3-9E3D083E4419}"/>
              </a:ext>
            </a:extLst>
          </p:cNvPr>
          <p:cNvSpPr/>
          <p:nvPr/>
        </p:nvSpPr>
        <p:spPr>
          <a:xfrm>
            <a:off x="6192836" y="2059651"/>
            <a:ext cx="2492818" cy="774848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/>
              <a:t>Австрия</a:t>
            </a:r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867F2663-0D4D-4C99-9FEF-D35FFECFE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070" y="2805409"/>
            <a:ext cx="535615" cy="107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: скругленные углы 27">
            <a:hlinkClick r:id="rId7" action="ppaction://hlinksldjump"/>
            <a:extLst>
              <a:ext uri="{FF2B5EF4-FFF2-40B4-BE49-F238E27FC236}">
                <a16:creationId xmlns:a16="http://schemas.microsoft.com/office/drawing/2014/main" id="{AAE0D6A2-32E6-4632-91EA-98A784948614}"/>
              </a:ext>
            </a:extLst>
          </p:cNvPr>
          <p:cNvSpPr/>
          <p:nvPr/>
        </p:nvSpPr>
        <p:spPr>
          <a:xfrm>
            <a:off x="6192836" y="3714049"/>
            <a:ext cx="2374410" cy="591880"/>
          </a:xfrm>
          <a:prstGeom prst="roundRect">
            <a:avLst>
              <a:gd name="adj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/>
              <a:t>Немецкий</a:t>
            </a:r>
          </a:p>
        </p:txBody>
      </p:sp>
    </p:spTree>
    <p:extLst>
      <p:ext uri="{BB962C8B-B14F-4D97-AF65-F5344CB8AC3E}">
        <p14:creationId xmlns:p14="http://schemas.microsoft.com/office/powerpoint/2010/main" val="26971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22E373-E8A2-48B6-BFA3-11215AF89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504691" y="1141374"/>
            <a:ext cx="8099949" cy="2971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800">
                <a:latin typeface="+mj-lt"/>
              </a:rPr>
              <a:t>Страна свободна и обрела свой язык! Можно двигаться дальше!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3063414" y="102652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5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solidFill>
            <a:srgbClr val="203864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bg1"/>
                </a:solidFill>
              </a:rPr>
              <a:t>Продолжить путь</a:t>
            </a:r>
          </a:p>
        </p:txBody>
      </p:sp>
      <p:sp>
        <p:nvSpPr>
          <p:cNvPr id="26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97166" y="77465"/>
            <a:ext cx="1660526" cy="40540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bg1"/>
                </a:solidFill>
              </a:rPr>
              <a:t>Вернуться</a:t>
            </a:r>
          </a:p>
        </p:txBody>
      </p:sp>
      <p:sp>
        <p:nvSpPr>
          <p:cNvPr id="18" name="Облачко с текстом: прямоугольное со скругленными углами 17">
            <a:extLst>
              <a:ext uri="{FF2B5EF4-FFF2-40B4-BE49-F238E27FC236}">
                <a16:creationId xmlns:a16="http://schemas.microsoft.com/office/drawing/2014/main" id="{B78E5399-2C5B-4D04-9285-9699E6623BA2}"/>
              </a:ext>
            </a:extLst>
          </p:cNvPr>
          <p:cNvSpPr/>
          <p:nvPr/>
        </p:nvSpPr>
        <p:spPr>
          <a:xfrm>
            <a:off x="4535488" y="1601274"/>
            <a:ext cx="3472048" cy="1237376"/>
          </a:xfrm>
          <a:prstGeom prst="wedgeRoundRectCallout">
            <a:avLst>
              <a:gd name="adj1" fmla="val 8648"/>
              <a:gd name="adj2" fmla="val 71896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Бразильского языка не существует в природе. В Бразилии говорят на португальском языке. 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DA40A20-BB96-48BC-B31B-19C5E12BB71D}"/>
              </a:ext>
            </a:extLst>
          </p:cNvPr>
          <p:cNvSpPr/>
          <p:nvPr/>
        </p:nvSpPr>
        <p:spPr>
          <a:xfrm>
            <a:off x="576754" y="1796902"/>
            <a:ext cx="2492818" cy="7748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/>
              <a:t>Бразилия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8C17C48F-B768-4648-8E6C-A9D0EB79F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87" y="2490455"/>
            <a:ext cx="535615" cy="107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3A72199-2998-43E5-B2C3-B6C65C9DE457}"/>
              </a:ext>
            </a:extLst>
          </p:cNvPr>
          <p:cNvSpPr/>
          <p:nvPr/>
        </p:nvSpPr>
        <p:spPr>
          <a:xfrm>
            <a:off x="689004" y="3265303"/>
            <a:ext cx="2374410" cy="591880"/>
          </a:xfrm>
          <a:prstGeom prst="roundRect">
            <a:avLst>
              <a:gd name="adj" fmla="val 50000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/>
              <a:t>Португальский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49ACC0-0607-49A9-92B7-F95FEBD620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83" y="2898203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2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CFAB4F-69D5-4E9A-A8F8-0DDE0AF02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188917" y="953615"/>
            <a:ext cx="3785232" cy="1045863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О нет! Выбор неверный! И вы оказываетесь в подземелье, потому что…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2825369" y="102652"/>
            <a:ext cx="3493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25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Избежать ответа</a:t>
            </a:r>
          </a:p>
        </p:txBody>
      </p:sp>
      <p:sp>
        <p:nvSpPr>
          <p:cNvPr id="26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81215" y="128134"/>
            <a:ext cx="1913569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Вернуться к началу</a:t>
            </a:r>
          </a:p>
        </p:txBody>
      </p:sp>
      <p:sp>
        <p:nvSpPr>
          <p:cNvPr id="19" name="Облачко с текстом: прямоугольное со скругленными углами 18">
            <a:extLst>
              <a:ext uri="{FF2B5EF4-FFF2-40B4-BE49-F238E27FC236}">
                <a16:creationId xmlns:a16="http://schemas.microsoft.com/office/drawing/2014/main" id="{A489077B-966D-4E83-B463-C549546B57D5}"/>
              </a:ext>
            </a:extLst>
          </p:cNvPr>
          <p:cNvSpPr/>
          <p:nvPr/>
        </p:nvSpPr>
        <p:spPr>
          <a:xfrm>
            <a:off x="5211948" y="2011321"/>
            <a:ext cx="3538533" cy="805706"/>
          </a:xfrm>
          <a:prstGeom prst="wedgeRoundRectCallout">
            <a:avLst>
              <a:gd name="adj1" fmla="val 13117"/>
              <a:gd name="adj2" fmla="val 76449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Фразеологизмы и пословицы – это одно и то же.</a:t>
            </a:r>
          </a:p>
        </p:txBody>
      </p:sp>
      <p:sp>
        <p:nvSpPr>
          <p:cNvPr id="20" name="Прямоугольник: скругленные углы 19">
            <a:hlinkClick r:id="rId5" action="ppaction://hlinksldjump"/>
            <a:extLst>
              <a:ext uri="{FF2B5EF4-FFF2-40B4-BE49-F238E27FC236}">
                <a16:creationId xmlns:a16="http://schemas.microsoft.com/office/drawing/2014/main" id="{944DC288-C6B0-4AC5-8869-823C7E7362CB}"/>
              </a:ext>
            </a:extLst>
          </p:cNvPr>
          <p:cNvSpPr/>
          <p:nvPr/>
        </p:nvSpPr>
        <p:spPr>
          <a:xfrm>
            <a:off x="5319501" y="3077478"/>
            <a:ext cx="1074471" cy="767141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003300"/>
                </a:solidFill>
              </a:rPr>
              <a:t>Да</a:t>
            </a:r>
          </a:p>
        </p:txBody>
      </p:sp>
      <p:sp>
        <p:nvSpPr>
          <p:cNvPr id="21" name="Прямоугольник: скругленные углы 20">
            <a:hlinkClick r:id="rId4" action="ppaction://hlinksldjump"/>
            <a:extLst>
              <a:ext uri="{FF2B5EF4-FFF2-40B4-BE49-F238E27FC236}">
                <a16:creationId xmlns:a16="http://schemas.microsoft.com/office/drawing/2014/main" id="{D297E695-C6FA-41D7-9AE5-1BB9DB60B41E}"/>
              </a:ext>
            </a:extLst>
          </p:cNvPr>
          <p:cNvSpPr/>
          <p:nvPr/>
        </p:nvSpPr>
        <p:spPr>
          <a:xfrm>
            <a:off x="5319502" y="4049532"/>
            <a:ext cx="1074471" cy="767141"/>
          </a:xfrm>
          <a:prstGeom prst="roundRect">
            <a:avLst>
              <a:gd name="adj" fmla="val 50000"/>
            </a:avLst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800000"/>
                </a:solidFill>
              </a:rPr>
              <a:t>Нет</a:t>
            </a:r>
          </a:p>
        </p:txBody>
      </p:sp>
      <p:sp>
        <p:nvSpPr>
          <p:cNvPr id="12" name="Свиток: вертикальный 11">
            <a:extLst>
              <a:ext uri="{FF2B5EF4-FFF2-40B4-BE49-F238E27FC236}">
                <a16:creationId xmlns:a16="http://schemas.microsoft.com/office/drawing/2014/main" id="{8DD49260-4BC0-48E8-8CFA-485787632F47}"/>
              </a:ext>
            </a:extLst>
          </p:cNvPr>
          <p:cNvSpPr/>
          <p:nvPr/>
        </p:nvSpPr>
        <p:spPr>
          <a:xfrm>
            <a:off x="281682" y="2222578"/>
            <a:ext cx="3692467" cy="2632921"/>
          </a:xfrm>
          <a:prstGeom prst="verticalScroll">
            <a:avLst>
              <a:gd name="adj" fmla="val 5882"/>
            </a:avLst>
          </a:prstGeom>
          <a:blipFill>
            <a:blip r:embed="rId6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>
                <a:solidFill>
                  <a:schemeClr val="tx1"/>
                </a:solidFill>
              </a:rPr>
              <a:t>В Австралии говорят </a:t>
            </a:r>
          </a:p>
          <a:p>
            <a:pPr algn="ctr"/>
            <a:r>
              <a:rPr lang="ru-RU" sz="1800">
                <a:solidFill>
                  <a:schemeClr val="tx1"/>
                </a:solidFill>
              </a:rPr>
              <a:t>по-английски, </a:t>
            </a:r>
          </a:p>
          <a:p>
            <a:pPr algn="ctr"/>
            <a:r>
              <a:rPr lang="ru-RU" sz="1800">
                <a:solidFill>
                  <a:schemeClr val="tx1"/>
                </a:solidFill>
              </a:rPr>
              <a:t>в Австрии – </a:t>
            </a:r>
          </a:p>
          <a:p>
            <a:pPr algn="ctr"/>
            <a:r>
              <a:rPr lang="ru-RU" sz="1800">
                <a:solidFill>
                  <a:schemeClr val="tx1"/>
                </a:solidFill>
              </a:rPr>
              <a:t>по-немецки. </a:t>
            </a:r>
          </a:p>
          <a:p>
            <a:pPr algn="ctr"/>
            <a:r>
              <a:rPr lang="ru-RU" sz="1800">
                <a:solidFill>
                  <a:schemeClr val="tx1"/>
                </a:solidFill>
              </a:rPr>
              <a:t>Бразильского языка не существует в природе. </a:t>
            </a:r>
          </a:p>
          <a:p>
            <a:pPr algn="ctr"/>
            <a:r>
              <a:rPr lang="ru-RU" sz="1800">
                <a:solidFill>
                  <a:schemeClr val="tx1"/>
                </a:solidFill>
              </a:rPr>
              <a:t>В Бразилии говорят на португальском языке. </a:t>
            </a:r>
          </a:p>
        </p:txBody>
      </p:sp>
      <p:sp>
        <p:nvSpPr>
          <p:cNvPr id="22" name="Прямоугольник: скругленные углы 21">
            <a:hlinkClick r:id="" action="ppaction://noaction"/>
            <a:extLst>
              <a:ext uri="{FF2B5EF4-FFF2-40B4-BE49-F238E27FC236}">
                <a16:creationId xmlns:a16="http://schemas.microsoft.com/office/drawing/2014/main" id="{66EBDF3B-BF2A-4CD8-B4E4-8677CA483C01}"/>
              </a:ext>
            </a:extLst>
          </p:cNvPr>
          <p:cNvSpPr/>
          <p:nvPr/>
        </p:nvSpPr>
        <p:spPr>
          <a:xfrm flipH="1">
            <a:off x="4895849" y="947933"/>
            <a:ext cx="4059233" cy="1045863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Чтобы выбраться, подтвердите или опровергните утверждение стража!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075612-CF5C-4801-9350-F38D008D3F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75" y="2571750"/>
            <a:ext cx="3538533" cy="353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2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9ECFF4-7A79-4438-8CE3-5336C0C65DD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-3" y="580105"/>
            <a:ext cx="9144001" cy="56859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400">
                <a:latin typeface="+mj-lt"/>
              </a:rPr>
              <a:t>Взломайте компьютерный код! Для выбора ответа кликните на ноутбук. </a:t>
            </a:r>
          </a:p>
        </p:txBody>
      </p:sp>
      <p:sp>
        <p:nvSpPr>
          <p:cNvPr id="29" name="Прямоугольник с двумя скругленными соседними углами 14">
            <a:hlinkClick r:id="rId4" action="ppaction://hlinksldjump"/>
            <a:extLst>
              <a:ext uri="{FF2B5EF4-FFF2-40B4-BE49-F238E27FC236}">
                <a16:creationId xmlns:a16="http://schemas.microsoft.com/office/drawing/2014/main" id="{5FC736B8-A9BB-4097-807E-D409DE31E33E}"/>
              </a:ext>
            </a:extLst>
          </p:cNvPr>
          <p:cNvSpPr/>
          <p:nvPr/>
        </p:nvSpPr>
        <p:spPr>
          <a:xfrm rot="10800000">
            <a:off x="2439098" y="-1"/>
            <a:ext cx="4320000" cy="53353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id="{10B47C0A-586D-4B63-8838-E3EC57236162}"/>
              </a:ext>
            </a:extLst>
          </p:cNvPr>
          <p:cNvSpPr txBox="1"/>
          <p:nvPr/>
        </p:nvSpPr>
        <p:spPr>
          <a:xfrm>
            <a:off x="3758163" y="51324"/>
            <a:ext cx="16818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chemeClr val="accent5">
                    <a:lumMod val="50000"/>
                  </a:schemeClr>
                </a:solidFill>
                <a:latin typeface="+mj-lt"/>
              </a:rPr>
              <a:t>Уровень 9</a:t>
            </a: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:a16="http://schemas.microsoft.com/office/drawing/2014/main" id="{70BDD9CF-E331-438A-BD37-5B2A5B7B3EF6}"/>
              </a:ext>
            </a:extLst>
          </p:cNvPr>
          <p:cNvSpPr/>
          <p:nvPr/>
        </p:nvSpPr>
        <p:spPr>
          <a:xfrm flipH="1">
            <a:off x="0" y="1148701"/>
            <a:ext cx="9144000" cy="11031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algn="ctr">
              <a:lnSpc>
                <a:spcPct val="114000"/>
              </a:lnSpc>
              <a:tabLst>
                <a:tab pos="8066088" algn="l"/>
              </a:tabLst>
            </a:pPr>
            <a:r>
              <a:rPr lang="ru-RU" sz="1600">
                <a:latin typeface="+mj-lt"/>
              </a:rPr>
              <a:t>Приветствие на нужном мониторе написано на языке, который </a:t>
            </a:r>
          </a:p>
          <a:p>
            <a:pPr marL="95250" algn="ctr">
              <a:lnSpc>
                <a:spcPct val="114000"/>
              </a:lnSpc>
              <a:tabLst>
                <a:tab pos="8066088" algn="l"/>
              </a:tabLst>
            </a:pPr>
            <a:r>
              <a:rPr lang="ru-RU" sz="1600">
                <a:latin typeface="+mj-lt"/>
              </a:rPr>
              <a:t>является самым популярным при хранении данных в Интернете. </a:t>
            </a:r>
          </a:p>
          <a:p>
            <a:pPr marL="95250" algn="ctr">
              <a:lnSpc>
                <a:spcPct val="114000"/>
              </a:lnSpc>
              <a:tabLst>
                <a:tab pos="8066088" algn="l"/>
              </a:tabLst>
            </a:pPr>
            <a:r>
              <a:rPr lang="ru-RU" sz="1600">
                <a:latin typeface="+mj-lt"/>
              </a:rPr>
              <a:t>На этом языке хранится около 50% данных в Интернете! </a:t>
            </a:r>
          </a:p>
        </p:txBody>
      </p:sp>
      <p:pic>
        <p:nvPicPr>
          <p:cNvPr id="2" name="Рисунок 1">
            <a:hlinkClick r:id="rId5" action="ppaction://hlinksldjump"/>
            <a:extLst>
              <a:ext uri="{FF2B5EF4-FFF2-40B4-BE49-F238E27FC236}">
                <a16:creationId xmlns:a16="http://schemas.microsoft.com/office/drawing/2014/main" id="{F72799B7-6D8E-4FF5-BA8D-1D36866B7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12" y="1801013"/>
            <a:ext cx="2932430" cy="2932430"/>
          </a:xfrm>
          <a:prstGeom prst="rect">
            <a:avLst/>
          </a:prstGeom>
        </p:spPr>
      </p:pic>
      <p:pic>
        <p:nvPicPr>
          <p:cNvPr id="4" name="Рисунок 3">
            <a:hlinkClick r:id="rId7" action="ppaction://hlinksldjump"/>
            <a:extLst>
              <a:ext uri="{FF2B5EF4-FFF2-40B4-BE49-F238E27FC236}">
                <a16:creationId xmlns:a16="http://schemas.microsoft.com/office/drawing/2014/main" id="{F3F9DA1B-EF66-48DB-9CF9-E4BB1B21C8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0886" y="1825494"/>
            <a:ext cx="2932430" cy="2932430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sldjump"/>
            <a:extLst>
              <a:ext uri="{FF2B5EF4-FFF2-40B4-BE49-F238E27FC236}">
                <a16:creationId xmlns:a16="http://schemas.microsoft.com/office/drawing/2014/main" id="{A63A867F-8981-4101-A08F-3D0E0A5950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0886" y="1801013"/>
            <a:ext cx="2932430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3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4DCD4A-00DF-488D-A127-2199139AD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80" b="20371"/>
          <a:stretch/>
        </p:blipFill>
        <p:spPr>
          <a:xfrm>
            <a:off x="-1509438" y="-884664"/>
            <a:ext cx="11515175" cy="62082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45B927-B9EE-42BB-8C04-93611472E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58" y="833167"/>
            <a:ext cx="4402211" cy="4402211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504691" y="1141374"/>
            <a:ext cx="8099949" cy="2971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800">
                <a:latin typeface="+mj-lt"/>
              </a:rPr>
              <a:t>Язык определён верно!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3063414" y="102652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5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solidFill>
            <a:srgbClr val="203864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bg1"/>
                </a:solidFill>
              </a:rPr>
              <a:t>Продолжить путь</a:t>
            </a:r>
          </a:p>
        </p:txBody>
      </p:sp>
      <p:sp>
        <p:nvSpPr>
          <p:cNvPr id="26" name="Скругленный прямоугольник 15">
            <a:hlinkClick r:id="rId6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97166" y="77465"/>
            <a:ext cx="1660526" cy="40540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bg1"/>
                </a:solidFill>
              </a:rPr>
              <a:t>Вернуться</a:t>
            </a:r>
          </a:p>
        </p:txBody>
      </p:sp>
      <p:sp>
        <p:nvSpPr>
          <p:cNvPr id="18" name="Облачко с текстом: прямоугольное со скругленными углами 17">
            <a:extLst>
              <a:ext uri="{FF2B5EF4-FFF2-40B4-BE49-F238E27FC236}">
                <a16:creationId xmlns:a16="http://schemas.microsoft.com/office/drawing/2014/main" id="{B78E5399-2C5B-4D04-9285-9699E6623BA2}"/>
              </a:ext>
            </a:extLst>
          </p:cNvPr>
          <p:cNvSpPr/>
          <p:nvPr/>
        </p:nvSpPr>
        <p:spPr>
          <a:xfrm>
            <a:off x="3759468" y="1745234"/>
            <a:ext cx="3472048" cy="826516"/>
          </a:xfrm>
          <a:prstGeom prst="wedgeRoundRectCallout">
            <a:avLst>
              <a:gd name="adj1" fmla="val 57827"/>
              <a:gd name="adj2" fmla="val 72977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Данные в Интернете в основном хранятся на английском языке. 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2A921AF-CB72-47F0-A3A0-7C60518B96AA}"/>
              </a:ext>
            </a:extLst>
          </p:cNvPr>
          <p:cNvGrpSpPr/>
          <p:nvPr/>
        </p:nvGrpSpPr>
        <p:grpSpPr>
          <a:xfrm>
            <a:off x="935103" y="833167"/>
            <a:ext cx="2932112" cy="2932112"/>
            <a:chOff x="5966903" y="1825494"/>
            <a:chExt cx="2932112" cy="2932112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8B55020-0250-4329-A2B1-71CFA5ACC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903" y="1825494"/>
              <a:ext cx="2932112" cy="2932112"/>
            </a:xfrm>
            <a:prstGeom prst="rect">
              <a:avLst/>
            </a:prstGeom>
          </p:spPr>
        </p:pic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C2DB8560-A313-4B8B-BC84-8288994AF49A}"/>
                </a:ext>
              </a:extLst>
            </p:cNvPr>
            <p:cNvSpPr/>
            <p:nvPr/>
          </p:nvSpPr>
          <p:spPr>
            <a:xfrm>
              <a:off x="6394986" y="3079174"/>
              <a:ext cx="2046094" cy="591880"/>
            </a:xfrm>
            <a:prstGeom prst="roundRect">
              <a:avLst>
                <a:gd name="adj" fmla="val 4283"/>
              </a:avLst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Hello!</a:t>
              </a:r>
              <a:endParaRPr lang="ru-RU" sz="28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062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3285068-7631-4CD4-A9B0-E3EB48A6B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8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: скругленные углы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188917" y="953615"/>
            <a:ext cx="3785232" cy="1045863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О нет! Выбор неверный! И вы оказываетесь в злобной матрице, потому что…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2825369" y="102652"/>
            <a:ext cx="3493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25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Избежать ответа</a:t>
            </a:r>
          </a:p>
        </p:txBody>
      </p:sp>
      <p:sp>
        <p:nvSpPr>
          <p:cNvPr id="26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81215" y="128134"/>
            <a:ext cx="1913569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Вернуться к началу</a:t>
            </a:r>
          </a:p>
        </p:txBody>
      </p:sp>
      <p:sp>
        <p:nvSpPr>
          <p:cNvPr id="19" name="Облачко с текстом: прямоугольное со скругленными углами 18">
            <a:extLst>
              <a:ext uri="{FF2B5EF4-FFF2-40B4-BE49-F238E27FC236}">
                <a16:creationId xmlns:a16="http://schemas.microsoft.com/office/drawing/2014/main" id="{A489077B-966D-4E83-B463-C549546B57D5}"/>
              </a:ext>
            </a:extLst>
          </p:cNvPr>
          <p:cNvSpPr/>
          <p:nvPr/>
        </p:nvSpPr>
        <p:spPr>
          <a:xfrm>
            <a:off x="5131838" y="2162489"/>
            <a:ext cx="3618644" cy="654537"/>
          </a:xfrm>
          <a:prstGeom prst="wedgeRoundRectCallout">
            <a:avLst>
              <a:gd name="adj1" fmla="val 13117"/>
              <a:gd name="adj2" fmla="val 76449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i="1"/>
              <a:t>Клавиатура</a:t>
            </a:r>
            <a:r>
              <a:rPr lang="ru-RU" sz="1600"/>
              <a:t> – слово-историзм, обозначает устаревшее понятие.</a:t>
            </a:r>
          </a:p>
        </p:txBody>
      </p:sp>
      <p:sp>
        <p:nvSpPr>
          <p:cNvPr id="20" name="Прямоугольник: скругленные углы 19">
            <a:hlinkClick r:id="rId5" action="ppaction://hlinksldjump"/>
            <a:extLst>
              <a:ext uri="{FF2B5EF4-FFF2-40B4-BE49-F238E27FC236}">
                <a16:creationId xmlns:a16="http://schemas.microsoft.com/office/drawing/2014/main" id="{944DC288-C6B0-4AC5-8869-823C7E7362CB}"/>
              </a:ext>
            </a:extLst>
          </p:cNvPr>
          <p:cNvSpPr/>
          <p:nvPr/>
        </p:nvSpPr>
        <p:spPr>
          <a:xfrm>
            <a:off x="5319501" y="3077478"/>
            <a:ext cx="1074471" cy="767141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003300"/>
                </a:solidFill>
              </a:rPr>
              <a:t>Да</a:t>
            </a:r>
          </a:p>
        </p:txBody>
      </p:sp>
      <p:sp>
        <p:nvSpPr>
          <p:cNvPr id="21" name="Прямоугольник: скругленные углы 20">
            <a:hlinkClick r:id="rId4" action="ppaction://hlinksldjump"/>
            <a:extLst>
              <a:ext uri="{FF2B5EF4-FFF2-40B4-BE49-F238E27FC236}">
                <a16:creationId xmlns:a16="http://schemas.microsoft.com/office/drawing/2014/main" id="{D297E695-C6FA-41D7-9AE5-1BB9DB60B41E}"/>
              </a:ext>
            </a:extLst>
          </p:cNvPr>
          <p:cNvSpPr/>
          <p:nvPr/>
        </p:nvSpPr>
        <p:spPr>
          <a:xfrm>
            <a:off x="5319502" y="4049532"/>
            <a:ext cx="1074471" cy="767141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800000"/>
                </a:solidFill>
              </a:rPr>
              <a:t>Нет</a:t>
            </a:r>
          </a:p>
        </p:txBody>
      </p:sp>
      <p:sp>
        <p:nvSpPr>
          <p:cNvPr id="12" name="Свиток: вертикальный 11">
            <a:extLst>
              <a:ext uri="{FF2B5EF4-FFF2-40B4-BE49-F238E27FC236}">
                <a16:creationId xmlns:a16="http://schemas.microsoft.com/office/drawing/2014/main" id="{8DD49260-4BC0-48E8-8CFA-485787632F47}"/>
              </a:ext>
            </a:extLst>
          </p:cNvPr>
          <p:cNvSpPr/>
          <p:nvPr/>
        </p:nvSpPr>
        <p:spPr>
          <a:xfrm>
            <a:off x="268189" y="2571750"/>
            <a:ext cx="3538533" cy="1473885"/>
          </a:xfrm>
          <a:prstGeom prst="verticalScroll">
            <a:avLst>
              <a:gd name="adj" fmla="val 5882"/>
            </a:avLst>
          </a:prstGeom>
          <a:blipFill>
            <a:blip r:embed="rId6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>
                <a:solidFill>
                  <a:schemeClr val="tx1"/>
                </a:solidFill>
              </a:rPr>
              <a:t>Данные в Интернете в основном хранятся на английском языке. </a:t>
            </a:r>
          </a:p>
        </p:txBody>
      </p:sp>
      <p:sp>
        <p:nvSpPr>
          <p:cNvPr id="22" name="Прямоугольник: скругленные углы 21">
            <a:hlinkClick r:id="" action="ppaction://noaction"/>
            <a:extLst>
              <a:ext uri="{FF2B5EF4-FFF2-40B4-BE49-F238E27FC236}">
                <a16:creationId xmlns:a16="http://schemas.microsoft.com/office/drawing/2014/main" id="{66EBDF3B-BF2A-4CD8-B4E4-8677CA483C01}"/>
              </a:ext>
            </a:extLst>
          </p:cNvPr>
          <p:cNvSpPr/>
          <p:nvPr/>
        </p:nvSpPr>
        <p:spPr>
          <a:xfrm flipH="1">
            <a:off x="4895849" y="947933"/>
            <a:ext cx="4059233" cy="1045863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Чтобы выбраться, подтвердите или опровергните утверждение стража!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14BFF5-01A8-4EF4-BD93-B182691A19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3972" y="3088933"/>
            <a:ext cx="2468478" cy="42346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44D540-BD2D-45C6-B775-B8C22635FE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E939A16-EA62-4F98-90D9-7E134C02B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688" y="3862757"/>
            <a:ext cx="731510" cy="36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4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A7B788-3039-4C5F-9FAF-0144B77E0B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9"/>
          <a:stretch/>
        </p:blipFill>
        <p:spPr>
          <a:xfrm>
            <a:off x="-177421" y="-136480"/>
            <a:ext cx="9662615" cy="5745709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794731" y="679651"/>
            <a:ext cx="7990493" cy="2310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ru-RU" sz="1400">
                <a:latin typeface="+mj-lt"/>
              </a:rPr>
              <a:t>Чтобы начать путешествие за Чашей Знания, нужно выбрать верную табличку. </a:t>
            </a:r>
          </a:p>
        </p:txBody>
      </p:sp>
      <p:sp>
        <p:nvSpPr>
          <p:cNvPr id="29" name="Прямоугольник с двумя скругленными соседними углами 14">
            <a:hlinkClick r:id="rId4" action="ppaction://hlinksldjump"/>
            <a:extLst>
              <a:ext uri="{FF2B5EF4-FFF2-40B4-BE49-F238E27FC236}">
                <a16:creationId xmlns:a16="http://schemas.microsoft.com/office/drawing/2014/main" id="{5FC736B8-A9BB-4097-807E-D409DE31E33E}"/>
              </a:ext>
            </a:extLst>
          </p:cNvPr>
          <p:cNvSpPr/>
          <p:nvPr/>
        </p:nvSpPr>
        <p:spPr>
          <a:xfrm rot="10800000">
            <a:off x="2439098" y="-1"/>
            <a:ext cx="4320000" cy="53353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id="{10B47C0A-586D-4B63-8838-E3EC57236162}"/>
              </a:ext>
            </a:extLst>
          </p:cNvPr>
          <p:cNvSpPr txBox="1"/>
          <p:nvPr/>
        </p:nvSpPr>
        <p:spPr>
          <a:xfrm>
            <a:off x="3790222" y="51324"/>
            <a:ext cx="16177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chemeClr val="accent5">
                    <a:lumMod val="50000"/>
                  </a:schemeClr>
                </a:solidFill>
                <a:latin typeface="+mj-lt"/>
              </a:rPr>
              <a:t>Уровень 1</a:t>
            </a: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:a16="http://schemas.microsoft.com/office/drawing/2014/main" id="{70BDD9CF-E331-438A-BD37-5B2A5B7B3EF6}"/>
              </a:ext>
            </a:extLst>
          </p:cNvPr>
          <p:cNvSpPr/>
          <p:nvPr/>
        </p:nvSpPr>
        <p:spPr>
          <a:xfrm flipH="1">
            <a:off x="736478" y="959039"/>
            <a:ext cx="7528738" cy="82554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ru-RU" sz="1600">
                <a:latin typeface="+mj-lt"/>
              </a:rPr>
              <a:t>На нужной вам двери – название международного искусственного языка, созданного в 19-м веке. В составе языка – германские и романские корни, а также латинские заимствования.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B8D271-BE3E-4300-A679-806485348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1" y="1832773"/>
            <a:ext cx="3599882" cy="3599882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hlinkClick r:id="rId4" action="ppaction://hlinksldjump"/>
            <a:extLst>
              <a:ext uri="{FF2B5EF4-FFF2-40B4-BE49-F238E27FC236}">
                <a16:creationId xmlns:a16="http://schemas.microsoft.com/office/drawing/2014/main" id="{E306F57D-E6DB-468C-8536-03E848989B72}"/>
              </a:ext>
            </a:extLst>
          </p:cNvPr>
          <p:cNvSpPr/>
          <p:nvPr/>
        </p:nvSpPr>
        <p:spPr>
          <a:xfrm>
            <a:off x="1224726" y="2338484"/>
            <a:ext cx="1526641" cy="46653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err="1"/>
              <a:t>Синдарин</a:t>
            </a:r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E2F9F3-37F2-427B-AAA2-5BFD84A5C8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43" y="1832773"/>
            <a:ext cx="3599882" cy="3599882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hlinkClick r:id="rId6" action="ppaction://hlinksldjump"/>
            <a:extLst>
              <a:ext uri="{FF2B5EF4-FFF2-40B4-BE49-F238E27FC236}">
                <a16:creationId xmlns:a16="http://schemas.microsoft.com/office/drawing/2014/main" id="{1DDF3B36-8989-46E3-8868-F9D334CBA36F}"/>
              </a:ext>
            </a:extLst>
          </p:cNvPr>
          <p:cNvSpPr/>
          <p:nvPr/>
        </p:nvSpPr>
        <p:spPr>
          <a:xfrm>
            <a:off x="6300788" y="2377981"/>
            <a:ext cx="1526641" cy="46653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Эсперанто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158C66-577D-40D7-AEEC-16AF90076B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906" y="1832773"/>
            <a:ext cx="3599882" cy="3599882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hlinkClick r:id="rId4" action="ppaction://hlinksldjump"/>
            <a:extLst>
              <a:ext uri="{FF2B5EF4-FFF2-40B4-BE49-F238E27FC236}">
                <a16:creationId xmlns:a16="http://schemas.microsoft.com/office/drawing/2014/main" id="{C02F86A5-2939-406B-8E7E-C4DDE5970EA4}"/>
              </a:ext>
            </a:extLst>
          </p:cNvPr>
          <p:cNvSpPr/>
          <p:nvPr/>
        </p:nvSpPr>
        <p:spPr>
          <a:xfrm>
            <a:off x="3795781" y="2340659"/>
            <a:ext cx="1526641" cy="46653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err="1"/>
              <a:t>Словио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95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CF44354-0F55-42BB-BBCA-A1B2EC7909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93"/>
            <a:ext cx="9144000" cy="50945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059366-2C6F-4A72-AA62-164083D0F4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7058" y="1810139"/>
            <a:ext cx="3333361" cy="3333361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576753" y="680775"/>
            <a:ext cx="7990493" cy="2310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400">
                <a:latin typeface="+mj-lt"/>
              </a:rPr>
              <a:t>Одолей стража-славянофила! </a:t>
            </a:r>
          </a:p>
        </p:txBody>
      </p:sp>
      <p:sp>
        <p:nvSpPr>
          <p:cNvPr id="29" name="Прямоугольник с двумя скругленными соседними углами 14">
            <a:hlinkClick r:id="rId6" action="ppaction://hlinksldjump"/>
            <a:extLst>
              <a:ext uri="{FF2B5EF4-FFF2-40B4-BE49-F238E27FC236}">
                <a16:creationId xmlns:a16="http://schemas.microsoft.com/office/drawing/2014/main" id="{5FC736B8-A9BB-4097-807E-D409DE31E33E}"/>
              </a:ext>
            </a:extLst>
          </p:cNvPr>
          <p:cNvSpPr/>
          <p:nvPr/>
        </p:nvSpPr>
        <p:spPr>
          <a:xfrm rot="10800000">
            <a:off x="2439098" y="-1"/>
            <a:ext cx="4320000" cy="53353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9">
            <a:hlinkClick r:id="rId6" action="ppaction://hlinksldjump"/>
            <a:extLst>
              <a:ext uri="{FF2B5EF4-FFF2-40B4-BE49-F238E27FC236}">
                <a16:creationId xmlns:a16="http://schemas.microsoft.com/office/drawing/2014/main" id="{10B47C0A-586D-4B63-8838-E3EC57236162}"/>
              </a:ext>
            </a:extLst>
          </p:cNvPr>
          <p:cNvSpPr txBox="1"/>
          <p:nvPr/>
        </p:nvSpPr>
        <p:spPr>
          <a:xfrm>
            <a:off x="3700455" y="51324"/>
            <a:ext cx="17972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chemeClr val="accent5">
                    <a:lumMod val="50000"/>
                  </a:schemeClr>
                </a:solidFill>
                <a:latin typeface="+mj-lt"/>
              </a:rPr>
              <a:t>Уровень 10</a:t>
            </a: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:a16="http://schemas.microsoft.com/office/drawing/2014/main" id="{70BDD9CF-E331-438A-BD37-5B2A5B7B3EF6}"/>
              </a:ext>
            </a:extLst>
          </p:cNvPr>
          <p:cNvSpPr/>
          <p:nvPr/>
        </p:nvSpPr>
        <p:spPr>
          <a:xfrm flipH="1">
            <a:off x="736478" y="959039"/>
            <a:ext cx="7528738" cy="54482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600" dirty="0">
                <a:latin typeface="+mj-lt"/>
              </a:rPr>
              <a:t>Страж предлагает заменить заимствованное слово словами, составленными из русских корней. Что это за слово?  </a:t>
            </a:r>
          </a:p>
        </p:txBody>
      </p:sp>
      <p:sp>
        <p:nvSpPr>
          <p:cNvPr id="20" name="Облачко с текстом: прямоугольное со скругленными углами 19">
            <a:extLst>
              <a:ext uri="{FF2B5EF4-FFF2-40B4-BE49-F238E27FC236}">
                <a16:creationId xmlns:a16="http://schemas.microsoft.com/office/drawing/2014/main" id="{3B530B74-EFE7-4F0C-A151-21B3FDFB304F}"/>
              </a:ext>
            </a:extLst>
          </p:cNvPr>
          <p:cNvSpPr/>
          <p:nvPr/>
        </p:nvSpPr>
        <p:spPr>
          <a:xfrm>
            <a:off x="3687717" y="1950097"/>
            <a:ext cx="3333361" cy="1371601"/>
          </a:xfrm>
          <a:prstGeom prst="wedgeRoundRectCallout">
            <a:avLst>
              <a:gd name="adj1" fmla="val 61520"/>
              <a:gd name="adj2" fmla="val -6337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Да так говорить-то не </a:t>
            </a:r>
          </a:p>
          <a:p>
            <a:pPr algn="ctr"/>
            <a:r>
              <a:rPr lang="ru-RU" sz="1600"/>
              <a:t>по-русски! Вот сказали бы про человека «</a:t>
            </a:r>
            <a:r>
              <a:rPr lang="ru-RU" sz="1600" err="1"/>
              <a:t>самотник</a:t>
            </a:r>
            <a:r>
              <a:rPr lang="ru-RU" sz="1600"/>
              <a:t>», ну или «</a:t>
            </a:r>
            <a:r>
              <a:rPr lang="ru-RU" sz="1600" err="1"/>
              <a:t>себятник</a:t>
            </a:r>
            <a:r>
              <a:rPr lang="ru-RU" sz="1600"/>
              <a:t>» – и всё понятно! </a:t>
            </a:r>
          </a:p>
        </p:txBody>
      </p:sp>
      <p:sp>
        <p:nvSpPr>
          <p:cNvPr id="23" name="Прямоугольник: скругленные углы 22">
            <a:hlinkClick r:id="rId7" action="ppaction://hlinksldjump"/>
            <a:extLst>
              <a:ext uri="{FF2B5EF4-FFF2-40B4-BE49-F238E27FC236}">
                <a16:creationId xmlns:a16="http://schemas.microsoft.com/office/drawing/2014/main" id="{288CCE69-C02C-42C7-B217-1203A04B3AA4}"/>
              </a:ext>
            </a:extLst>
          </p:cNvPr>
          <p:cNvSpPr/>
          <p:nvPr/>
        </p:nvSpPr>
        <p:spPr>
          <a:xfrm>
            <a:off x="684213" y="1810139"/>
            <a:ext cx="2374410" cy="59188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/>
              <a:t>пессимист</a:t>
            </a:r>
          </a:p>
        </p:txBody>
      </p:sp>
      <p:sp>
        <p:nvSpPr>
          <p:cNvPr id="24" name="Прямоугольник: скругленные углы 23">
            <a:hlinkClick r:id="rId8" action="ppaction://hlinksldjump"/>
            <a:extLst>
              <a:ext uri="{FF2B5EF4-FFF2-40B4-BE49-F238E27FC236}">
                <a16:creationId xmlns:a16="http://schemas.microsoft.com/office/drawing/2014/main" id="{D6095511-E2F7-49B3-A049-DC3AF49AAF38}"/>
              </a:ext>
            </a:extLst>
          </p:cNvPr>
          <p:cNvSpPr/>
          <p:nvPr/>
        </p:nvSpPr>
        <p:spPr>
          <a:xfrm>
            <a:off x="684213" y="2741482"/>
            <a:ext cx="2374410" cy="59188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/>
              <a:t>эгоист</a:t>
            </a:r>
          </a:p>
        </p:txBody>
      </p:sp>
      <p:sp>
        <p:nvSpPr>
          <p:cNvPr id="25" name="Прямоугольник: скругленные углы 24">
            <a:hlinkClick r:id="rId7" action="ppaction://hlinksldjump"/>
            <a:extLst>
              <a:ext uri="{FF2B5EF4-FFF2-40B4-BE49-F238E27FC236}">
                <a16:creationId xmlns:a16="http://schemas.microsoft.com/office/drawing/2014/main" id="{CE3DEF3C-0416-4D55-A34E-E609F3A90DBC}"/>
              </a:ext>
            </a:extLst>
          </p:cNvPr>
          <p:cNvSpPr/>
          <p:nvPr/>
        </p:nvSpPr>
        <p:spPr>
          <a:xfrm>
            <a:off x="682533" y="3788301"/>
            <a:ext cx="2374410" cy="591880"/>
          </a:xfrm>
          <a:prstGeom prst="roundRect">
            <a:avLst>
              <a:gd name="adj" fmla="val 50000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/>
              <a:t>себялюбец</a:t>
            </a:r>
          </a:p>
        </p:txBody>
      </p:sp>
    </p:spTree>
    <p:extLst>
      <p:ext uri="{BB962C8B-B14F-4D97-AF65-F5344CB8AC3E}">
        <p14:creationId xmlns:p14="http://schemas.microsoft.com/office/powerpoint/2010/main" val="325856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4FDFD69-0065-49C7-859E-4D52FBE41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148" y="-1"/>
            <a:ext cx="9454148" cy="5317959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504691" y="1141374"/>
            <a:ext cx="8099949" cy="2971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800">
                <a:latin typeface="+mj-lt"/>
              </a:rPr>
              <a:t>Славянофил повержен вашей эрудицией!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3063414" y="102652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5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solidFill>
            <a:srgbClr val="203864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bg1"/>
                </a:solidFill>
              </a:rPr>
              <a:t>Продолжить путь</a:t>
            </a:r>
          </a:p>
        </p:txBody>
      </p:sp>
      <p:sp>
        <p:nvSpPr>
          <p:cNvPr id="26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97166" y="77465"/>
            <a:ext cx="1660526" cy="40540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bg1"/>
                </a:solidFill>
              </a:rPr>
              <a:t>Вернуться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3DF09DE-868E-4E19-B653-EE6DC2E774D2}"/>
              </a:ext>
            </a:extLst>
          </p:cNvPr>
          <p:cNvSpPr/>
          <p:nvPr/>
        </p:nvSpPr>
        <p:spPr>
          <a:xfrm>
            <a:off x="3175649" y="1750402"/>
            <a:ext cx="2374410" cy="59188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/>
              <a:t>эгоист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3C5FCE-2B20-4672-B08B-2BECA38E80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0812" flipH="1">
            <a:off x="2377582" y="2775707"/>
            <a:ext cx="3333361" cy="3333361"/>
          </a:xfrm>
          <a:prstGeom prst="rect">
            <a:avLst/>
          </a:prstGeom>
        </p:spPr>
      </p:pic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00DDAACD-401C-48AB-A9BF-6B1A3D83DCB2}"/>
              </a:ext>
            </a:extLst>
          </p:cNvPr>
          <p:cNvSpPr/>
          <p:nvPr/>
        </p:nvSpPr>
        <p:spPr>
          <a:xfrm>
            <a:off x="2764539" y="2571749"/>
            <a:ext cx="3472048" cy="880577"/>
          </a:xfrm>
          <a:prstGeom prst="wedgeRoundRectCallout">
            <a:avLst>
              <a:gd name="adj1" fmla="val 14560"/>
              <a:gd name="adj2" fmla="val 105863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Именно это слово предлагал заменить на «</a:t>
            </a:r>
            <a:r>
              <a:rPr lang="ru-RU" sz="1600" err="1"/>
              <a:t>самотник</a:t>
            </a:r>
            <a:r>
              <a:rPr lang="ru-RU" sz="1600"/>
              <a:t>» или «</a:t>
            </a:r>
            <a:r>
              <a:rPr lang="ru-RU" sz="1600" err="1"/>
              <a:t>себятник</a:t>
            </a:r>
            <a:r>
              <a:rPr lang="ru-RU" sz="1600"/>
              <a:t>» В. Даль. </a:t>
            </a:r>
          </a:p>
        </p:txBody>
      </p:sp>
    </p:spTree>
    <p:extLst>
      <p:ext uri="{BB962C8B-B14F-4D97-AF65-F5344CB8AC3E}">
        <p14:creationId xmlns:p14="http://schemas.microsoft.com/office/powerpoint/2010/main" val="41618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3DEF18-E71F-4967-854D-912DB90CD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188917" y="953615"/>
            <a:ext cx="3785232" cy="1045863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О нет! Выбор неверный! И вы оказываетесь в тереме славянофилов, потому что…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2825369" y="102652"/>
            <a:ext cx="3493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25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Избежать ответа</a:t>
            </a:r>
          </a:p>
        </p:txBody>
      </p:sp>
      <p:sp>
        <p:nvSpPr>
          <p:cNvPr id="26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81215" y="128134"/>
            <a:ext cx="1913569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Вернуться к началу</a:t>
            </a:r>
          </a:p>
        </p:txBody>
      </p:sp>
      <p:sp>
        <p:nvSpPr>
          <p:cNvPr id="19" name="Облачко с текстом: прямоугольное со скругленными углами 18">
            <a:extLst>
              <a:ext uri="{FF2B5EF4-FFF2-40B4-BE49-F238E27FC236}">
                <a16:creationId xmlns:a16="http://schemas.microsoft.com/office/drawing/2014/main" id="{A489077B-966D-4E83-B463-C549546B57D5}"/>
              </a:ext>
            </a:extLst>
          </p:cNvPr>
          <p:cNvSpPr/>
          <p:nvPr/>
        </p:nvSpPr>
        <p:spPr>
          <a:xfrm>
            <a:off x="5131838" y="2049887"/>
            <a:ext cx="3618644" cy="822678"/>
          </a:xfrm>
          <a:prstGeom prst="wedgeRoundRectCallout">
            <a:avLst>
              <a:gd name="adj1" fmla="val 18532"/>
              <a:gd name="adj2" fmla="val 80098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Часто мы заимствуем слова другой страны вместе с явлениями. </a:t>
            </a:r>
          </a:p>
        </p:txBody>
      </p:sp>
      <p:sp>
        <p:nvSpPr>
          <p:cNvPr id="20" name="Прямоугольник: скругленные углы 19">
            <a:hlinkClick r:id="rId4" action="ppaction://hlinksldjump"/>
            <a:extLst>
              <a:ext uri="{FF2B5EF4-FFF2-40B4-BE49-F238E27FC236}">
                <a16:creationId xmlns:a16="http://schemas.microsoft.com/office/drawing/2014/main" id="{944DC288-C6B0-4AC5-8869-823C7E7362CB}"/>
              </a:ext>
            </a:extLst>
          </p:cNvPr>
          <p:cNvSpPr/>
          <p:nvPr/>
        </p:nvSpPr>
        <p:spPr>
          <a:xfrm>
            <a:off x="5319501" y="3077478"/>
            <a:ext cx="1074471" cy="767141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003300"/>
                </a:solidFill>
              </a:rPr>
              <a:t>Да</a:t>
            </a:r>
          </a:p>
        </p:txBody>
      </p:sp>
      <p:sp>
        <p:nvSpPr>
          <p:cNvPr id="21" name="Прямоугольник: скругленные углы 20">
            <a:hlinkClick r:id="rId5" action="ppaction://hlinksldjump"/>
            <a:extLst>
              <a:ext uri="{FF2B5EF4-FFF2-40B4-BE49-F238E27FC236}">
                <a16:creationId xmlns:a16="http://schemas.microsoft.com/office/drawing/2014/main" id="{D297E695-C6FA-41D7-9AE5-1BB9DB60B41E}"/>
              </a:ext>
            </a:extLst>
          </p:cNvPr>
          <p:cNvSpPr/>
          <p:nvPr/>
        </p:nvSpPr>
        <p:spPr>
          <a:xfrm>
            <a:off x="5319502" y="4049532"/>
            <a:ext cx="1074471" cy="767141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800000"/>
                </a:solidFill>
              </a:rPr>
              <a:t>Нет</a:t>
            </a:r>
          </a:p>
        </p:txBody>
      </p:sp>
      <p:sp>
        <p:nvSpPr>
          <p:cNvPr id="12" name="Свиток: вертикальный 11">
            <a:extLst>
              <a:ext uri="{FF2B5EF4-FFF2-40B4-BE49-F238E27FC236}">
                <a16:creationId xmlns:a16="http://schemas.microsoft.com/office/drawing/2014/main" id="{8DD49260-4BC0-48E8-8CFA-485787632F47}"/>
              </a:ext>
            </a:extLst>
          </p:cNvPr>
          <p:cNvSpPr/>
          <p:nvPr/>
        </p:nvSpPr>
        <p:spPr>
          <a:xfrm>
            <a:off x="256074" y="2033012"/>
            <a:ext cx="3538533" cy="2323323"/>
          </a:xfrm>
          <a:prstGeom prst="verticalScroll">
            <a:avLst>
              <a:gd name="adj" fmla="val 5882"/>
            </a:avLst>
          </a:prstGeom>
          <a:blipFill>
            <a:blip r:embed="rId6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>
                <a:solidFill>
                  <a:schemeClr val="tx1"/>
                </a:solidFill>
              </a:rPr>
              <a:t>«</a:t>
            </a:r>
            <a:r>
              <a:rPr lang="ru-RU" sz="1800" err="1">
                <a:solidFill>
                  <a:schemeClr val="tx1"/>
                </a:solidFill>
              </a:rPr>
              <a:t>Себятник</a:t>
            </a:r>
            <a:r>
              <a:rPr lang="ru-RU" sz="1800">
                <a:solidFill>
                  <a:schemeClr val="tx1"/>
                </a:solidFill>
              </a:rPr>
              <a:t>», «</a:t>
            </a:r>
            <a:r>
              <a:rPr lang="ru-RU" sz="1800" err="1">
                <a:solidFill>
                  <a:schemeClr val="tx1"/>
                </a:solidFill>
              </a:rPr>
              <a:t>самотник</a:t>
            </a:r>
            <a:r>
              <a:rPr lang="ru-RU" sz="1800">
                <a:solidFill>
                  <a:schemeClr val="tx1"/>
                </a:solidFill>
              </a:rPr>
              <a:t>» - конечно же, замена для слова «эгоист». </a:t>
            </a:r>
            <a:r>
              <a:rPr lang="ru-RU" sz="1800" i="1">
                <a:solidFill>
                  <a:schemeClr val="tx1"/>
                </a:solidFill>
              </a:rPr>
              <a:t>Пессимист</a:t>
            </a:r>
            <a:r>
              <a:rPr lang="ru-RU" sz="1800">
                <a:solidFill>
                  <a:schemeClr val="tx1"/>
                </a:solidFill>
              </a:rPr>
              <a:t> предполагает что-то печальное, </a:t>
            </a:r>
            <a:r>
              <a:rPr lang="ru-RU" sz="1800" i="1">
                <a:solidFill>
                  <a:schemeClr val="tx1"/>
                </a:solidFill>
              </a:rPr>
              <a:t>себялюбец </a:t>
            </a:r>
            <a:r>
              <a:rPr lang="ru-RU" sz="1800">
                <a:solidFill>
                  <a:schemeClr val="tx1"/>
                </a:solidFill>
              </a:rPr>
              <a:t>и так составлено из исконно русских корней. </a:t>
            </a:r>
          </a:p>
        </p:txBody>
      </p:sp>
      <p:sp>
        <p:nvSpPr>
          <p:cNvPr id="22" name="Прямоугольник: скругленные углы 21">
            <a:hlinkClick r:id="" action="ppaction://noaction"/>
            <a:extLst>
              <a:ext uri="{FF2B5EF4-FFF2-40B4-BE49-F238E27FC236}">
                <a16:creationId xmlns:a16="http://schemas.microsoft.com/office/drawing/2014/main" id="{66EBDF3B-BF2A-4CD8-B4E4-8677CA483C01}"/>
              </a:ext>
            </a:extLst>
          </p:cNvPr>
          <p:cNvSpPr/>
          <p:nvPr/>
        </p:nvSpPr>
        <p:spPr>
          <a:xfrm flipH="1">
            <a:off x="4895849" y="947933"/>
            <a:ext cx="4059233" cy="1045863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Чтобы выбраться, подтвердите или опровергните утверждение стража!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50E4FD-3244-450F-AC1F-17A8D034F0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1"/>
          <a:stretch/>
        </p:blipFill>
        <p:spPr>
          <a:xfrm>
            <a:off x="6450515" y="2626226"/>
            <a:ext cx="40592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8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3D5BE0-68FC-43BB-87F7-4F4C8D933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576753" y="680775"/>
            <a:ext cx="7990493" cy="2310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400">
                <a:solidFill>
                  <a:schemeClr val="bg1"/>
                </a:solidFill>
                <a:latin typeface="+mj-lt"/>
              </a:rPr>
              <a:t>Пройди подземелье с языками-зомби</a:t>
            </a:r>
            <a:r>
              <a:rPr lang="ru-RU" sz="1400">
                <a:latin typeface="+mj-lt"/>
              </a:rPr>
              <a:t>! </a:t>
            </a:r>
          </a:p>
        </p:txBody>
      </p:sp>
      <p:sp>
        <p:nvSpPr>
          <p:cNvPr id="29" name="Прямоугольник с двумя скругленными соседними углами 14">
            <a:hlinkClick r:id="rId4" action="ppaction://hlinksldjump"/>
            <a:extLst>
              <a:ext uri="{FF2B5EF4-FFF2-40B4-BE49-F238E27FC236}">
                <a16:creationId xmlns:a16="http://schemas.microsoft.com/office/drawing/2014/main" id="{5FC736B8-A9BB-4097-807E-D409DE31E33E}"/>
              </a:ext>
            </a:extLst>
          </p:cNvPr>
          <p:cNvSpPr/>
          <p:nvPr/>
        </p:nvSpPr>
        <p:spPr>
          <a:xfrm rot="10800000">
            <a:off x="2439098" y="-1"/>
            <a:ext cx="4320000" cy="53353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9">
            <a:hlinkClick r:id="rId4" action="ppaction://hlinksldjump"/>
            <a:extLst>
              <a:ext uri="{FF2B5EF4-FFF2-40B4-BE49-F238E27FC236}">
                <a16:creationId xmlns:a16="http://schemas.microsoft.com/office/drawing/2014/main" id="{10B47C0A-586D-4B63-8838-E3EC57236162}"/>
              </a:ext>
            </a:extLst>
          </p:cNvPr>
          <p:cNvSpPr txBox="1"/>
          <p:nvPr/>
        </p:nvSpPr>
        <p:spPr>
          <a:xfrm>
            <a:off x="3729309" y="51324"/>
            <a:ext cx="17395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chemeClr val="accent5">
                    <a:lumMod val="50000"/>
                  </a:schemeClr>
                </a:solidFill>
                <a:latin typeface="+mj-lt"/>
              </a:rPr>
              <a:t>Уровень 11</a:t>
            </a: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:a16="http://schemas.microsoft.com/office/drawing/2014/main" id="{70BDD9CF-E331-438A-BD37-5B2A5B7B3EF6}"/>
              </a:ext>
            </a:extLst>
          </p:cNvPr>
          <p:cNvSpPr/>
          <p:nvPr/>
        </p:nvSpPr>
        <p:spPr>
          <a:xfrm flipH="1">
            <a:off x="542320" y="1034908"/>
            <a:ext cx="7990493" cy="54482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600">
                <a:solidFill>
                  <a:schemeClr val="bg1"/>
                </a:solidFill>
                <a:latin typeface="+mj-lt"/>
              </a:rPr>
              <a:t>Как известно, есть языки, на которых уже не общаются. Эти языки называются мёртвыми. Найдите язык, который мёртвым не является</a:t>
            </a:r>
            <a:r>
              <a:rPr lang="ru-RU" sz="1600">
                <a:latin typeface="+mj-lt"/>
              </a:rPr>
              <a:t>! </a:t>
            </a:r>
          </a:p>
        </p:txBody>
      </p:sp>
      <p:pic>
        <p:nvPicPr>
          <p:cNvPr id="2" name="Рисунок 1">
            <a:hlinkClick r:id="rId5" action="ppaction://hlinksldjump"/>
            <a:extLst>
              <a:ext uri="{FF2B5EF4-FFF2-40B4-BE49-F238E27FC236}">
                <a16:creationId xmlns:a16="http://schemas.microsoft.com/office/drawing/2014/main" id="{14ADEFFA-96D5-4C17-B7D7-0FC1AF563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602" y="1731925"/>
            <a:ext cx="2720568" cy="1745159"/>
          </a:xfrm>
          <a:prstGeom prst="rect">
            <a:avLst/>
          </a:prstGeom>
        </p:spPr>
      </p:pic>
      <p:pic>
        <p:nvPicPr>
          <p:cNvPr id="3" name="Рисунок 2">
            <a:hlinkClick r:id="rId7" action="ppaction://hlinksldjump"/>
            <a:extLst>
              <a:ext uri="{FF2B5EF4-FFF2-40B4-BE49-F238E27FC236}">
                <a16:creationId xmlns:a16="http://schemas.microsoft.com/office/drawing/2014/main" id="{7DAC8862-7A11-40DE-92D0-0BB3C89E4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5089" y="3131641"/>
            <a:ext cx="2726443" cy="1745159"/>
          </a:xfrm>
          <a:prstGeom prst="rect">
            <a:avLst/>
          </a:prstGeom>
        </p:spPr>
      </p:pic>
      <p:pic>
        <p:nvPicPr>
          <p:cNvPr id="4" name="Рисунок 3">
            <a:hlinkClick r:id="rId5" action="ppaction://hlinksldjump"/>
            <a:extLst>
              <a:ext uri="{FF2B5EF4-FFF2-40B4-BE49-F238E27FC236}">
                <a16:creationId xmlns:a16="http://schemas.microsoft.com/office/drawing/2014/main" id="{4774C540-52B4-4E1C-95FE-E5275C1E26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0487" y="1731925"/>
            <a:ext cx="3907510" cy="1745159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sldjump"/>
            <a:extLst>
              <a:ext uri="{FF2B5EF4-FFF2-40B4-BE49-F238E27FC236}">
                <a16:creationId xmlns:a16="http://schemas.microsoft.com/office/drawing/2014/main" id="{9D365CC9-07FC-49C3-B0A5-ACDEADAA98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7849" y="3214970"/>
            <a:ext cx="2861590" cy="174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0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CC03B96-2687-45B7-AAD9-F5C065BF1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BDEC5D-48C4-471B-93D1-9C67DB92B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13" y="1979613"/>
            <a:ext cx="5143500" cy="51435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44D540-BD2D-45C6-B775-B8C22635F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504691" y="1141374"/>
            <a:ext cx="8099949" cy="2971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800">
                <a:solidFill>
                  <a:schemeClr val="bg1"/>
                </a:solidFill>
                <a:latin typeface="+mj-lt"/>
              </a:rPr>
              <a:t>Живой язык найден и готов указать вам путь!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3063414" y="102652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5" name="Скругленный прямоугольник 15">
            <a:hlinkClick r:id="rId6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Продолжить путь</a:t>
            </a:r>
          </a:p>
        </p:txBody>
      </p:sp>
      <p:sp>
        <p:nvSpPr>
          <p:cNvPr id="26" name="Скругленный прямоугольник 15">
            <a:hlinkClick r:id="rId7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97166" y="77465"/>
            <a:ext cx="1660526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Вернуться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55DECB5-E615-49A1-8891-3644194FBEE3}"/>
              </a:ext>
            </a:extLst>
          </p:cNvPr>
          <p:cNvGrpSpPr/>
          <p:nvPr/>
        </p:nvGrpSpPr>
        <p:grpSpPr>
          <a:xfrm>
            <a:off x="504691" y="2741225"/>
            <a:ext cx="2817845" cy="1810138"/>
            <a:chOff x="0" y="3333362"/>
            <a:chExt cx="2817845" cy="1810138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981E395B-3CA3-4264-B7D3-38F0C9FFF7EE}"/>
                </a:ext>
              </a:extLst>
            </p:cNvPr>
            <p:cNvSpPr/>
            <p:nvPr/>
          </p:nvSpPr>
          <p:spPr>
            <a:xfrm>
              <a:off x="1610698" y="3664436"/>
              <a:ext cx="1207147" cy="544828"/>
            </a:xfrm>
            <a:prstGeom prst="roundRect">
              <a:avLst>
                <a:gd name="adj" fmla="val 16895"/>
              </a:avLst>
            </a:prstGeom>
            <a:ln>
              <a:solidFill>
                <a:srgbClr val="203864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000"/>
                <a:t>иврит</a:t>
              </a: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BF660B81-6AD1-4C3E-8B1B-C9CE3A1253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33362"/>
              <a:ext cx="2135292" cy="181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Облачко с текстом: прямоугольное со скругленными углами 18">
            <a:extLst>
              <a:ext uri="{FF2B5EF4-FFF2-40B4-BE49-F238E27FC236}">
                <a16:creationId xmlns:a16="http://schemas.microsoft.com/office/drawing/2014/main" id="{8A4BDAA6-C4C2-4D36-8F46-3A7F18539306}"/>
              </a:ext>
            </a:extLst>
          </p:cNvPr>
          <p:cNvSpPr/>
          <p:nvPr/>
        </p:nvSpPr>
        <p:spPr>
          <a:xfrm>
            <a:off x="3824473" y="1837693"/>
            <a:ext cx="3204138" cy="1567980"/>
          </a:xfrm>
          <a:prstGeom prst="wedgeRoundRectCallout">
            <a:avLst>
              <a:gd name="adj1" fmla="val 58140"/>
              <a:gd name="adj2" fmla="val 22861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Иврит был мёртвым языком, но теперь на нём опять общаются. Латынь, санскрит, старославянский – это всё мёртвые языки. </a:t>
            </a:r>
          </a:p>
        </p:txBody>
      </p:sp>
    </p:spTree>
    <p:extLst>
      <p:ext uri="{BB962C8B-B14F-4D97-AF65-F5344CB8AC3E}">
        <p14:creationId xmlns:p14="http://schemas.microsoft.com/office/powerpoint/2010/main" val="85391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B1574C-5FD2-473C-9B18-97A6BF1ED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86"/>
            <a:ext cx="9144000" cy="5167386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188917" y="953615"/>
            <a:ext cx="3785232" cy="1045863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О нет! Выбор неверный! И вы среди мёртвых языков, потому что…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2825369" y="102652"/>
            <a:ext cx="3493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25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Избежать ответа</a:t>
            </a:r>
          </a:p>
        </p:txBody>
      </p:sp>
      <p:sp>
        <p:nvSpPr>
          <p:cNvPr id="26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81215" y="128134"/>
            <a:ext cx="1913569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Вернуться к началу</a:t>
            </a:r>
          </a:p>
        </p:txBody>
      </p:sp>
      <p:sp>
        <p:nvSpPr>
          <p:cNvPr id="19" name="Облачко с текстом: прямоугольное со скругленными углами 18">
            <a:extLst>
              <a:ext uri="{FF2B5EF4-FFF2-40B4-BE49-F238E27FC236}">
                <a16:creationId xmlns:a16="http://schemas.microsoft.com/office/drawing/2014/main" id="{A489077B-966D-4E83-B463-C549546B57D5}"/>
              </a:ext>
            </a:extLst>
          </p:cNvPr>
          <p:cNvSpPr/>
          <p:nvPr/>
        </p:nvSpPr>
        <p:spPr>
          <a:xfrm>
            <a:off x="5131838" y="2049887"/>
            <a:ext cx="3618644" cy="822678"/>
          </a:xfrm>
          <a:prstGeom prst="wedgeRoundRectCallout">
            <a:avLst>
              <a:gd name="adj1" fmla="val 12601"/>
              <a:gd name="adj2" fmla="val 77830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У русского и чешского языка есть общие корни. Оба этих языка – славянские.</a:t>
            </a:r>
          </a:p>
        </p:txBody>
      </p:sp>
      <p:sp>
        <p:nvSpPr>
          <p:cNvPr id="20" name="Прямоугольник: скругленные углы 19">
            <a:hlinkClick r:id="rId4" action="ppaction://hlinksldjump"/>
            <a:extLst>
              <a:ext uri="{FF2B5EF4-FFF2-40B4-BE49-F238E27FC236}">
                <a16:creationId xmlns:a16="http://schemas.microsoft.com/office/drawing/2014/main" id="{944DC288-C6B0-4AC5-8869-823C7E7362CB}"/>
              </a:ext>
            </a:extLst>
          </p:cNvPr>
          <p:cNvSpPr/>
          <p:nvPr/>
        </p:nvSpPr>
        <p:spPr>
          <a:xfrm>
            <a:off x="5319501" y="3077478"/>
            <a:ext cx="1074471" cy="767141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003300"/>
                </a:solidFill>
              </a:rPr>
              <a:t>Да</a:t>
            </a:r>
          </a:p>
        </p:txBody>
      </p:sp>
      <p:sp>
        <p:nvSpPr>
          <p:cNvPr id="21" name="Прямоугольник: скругленные углы 20">
            <a:hlinkClick r:id="rId5" action="ppaction://hlinksldjump"/>
            <a:extLst>
              <a:ext uri="{FF2B5EF4-FFF2-40B4-BE49-F238E27FC236}">
                <a16:creationId xmlns:a16="http://schemas.microsoft.com/office/drawing/2014/main" id="{D297E695-C6FA-41D7-9AE5-1BB9DB60B41E}"/>
              </a:ext>
            </a:extLst>
          </p:cNvPr>
          <p:cNvSpPr/>
          <p:nvPr/>
        </p:nvSpPr>
        <p:spPr>
          <a:xfrm>
            <a:off x="5319502" y="4049532"/>
            <a:ext cx="1074471" cy="767141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800000"/>
                </a:solidFill>
              </a:rPr>
              <a:t>Нет</a:t>
            </a:r>
          </a:p>
        </p:txBody>
      </p:sp>
      <p:sp>
        <p:nvSpPr>
          <p:cNvPr id="12" name="Свиток: вертикальный 11">
            <a:extLst>
              <a:ext uri="{FF2B5EF4-FFF2-40B4-BE49-F238E27FC236}">
                <a16:creationId xmlns:a16="http://schemas.microsoft.com/office/drawing/2014/main" id="{8DD49260-4BC0-48E8-8CFA-485787632F47}"/>
              </a:ext>
            </a:extLst>
          </p:cNvPr>
          <p:cNvSpPr/>
          <p:nvPr/>
        </p:nvSpPr>
        <p:spPr>
          <a:xfrm>
            <a:off x="256074" y="2033013"/>
            <a:ext cx="3718075" cy="1717894"/>
          </a:xfrm>
          <a:prstGeom prst="verticalScroll">
            <a:avLst>
              <a:gd name="adj" fmla="val 5882"/>
            </a:avLst>
          </a:prstGeom>
          <a:blipFill>
            <a:blip r:embed="rId6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>
                <a:solidFill>
                  <a:schemeClr val="tx1"/>
                </a:solidFill>
              </a:rPr>
              <a:t>Иврит был мёртвым языком, но теперь на нём опять общаются. Латынь, санскрит, старославянский – это всё мёртвые языки. </a:t>
            </a:r>
          </a:p>
        </p:txBody>
      </p:sp>
      <p:sp>
        <p:nvSpPr>
          <p:cNvPr id="22" name="Прямоугольник: скругленные углы 21">
            <a:hlinkClick r:id="" action="ppaction://noaction"/>
            <a:extLst>
              <a:ext uri="{FF2B5EF4-FFF2-40B4-BE49-F238E27FC236}">
                <a16:creationId xmlns:a16="http://schemas.microsoft.com/office/drawing/2014/main" id="{66EBDF3B-BF2A-4CD8-B4E4-8677CA483C01}"/>
              </a:ext>
            </a:extLst>
          </p:cNvPr>
          <p:cNvSpPr/>
          <p:nvPr/>
        </p:nvSpPr>
        <p:spPr>
          <a:xfrm flipH="1">
            <a:off x="4895849" y="947933"/>
            <a:ext cx="4059233" cy="1045863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Чтобы выбраться, подтвердите или опровергните утверждение стража!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C8C3144-7401-41BC-8F2B-561842BDC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775" y="3784442"/>
            <a:ext cx="1414395" cy="13351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052867A-3349-43C3-95A4-5101BDB00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4479" y="3761875"/>
            <a:ext cx="1414395" cy="13351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560B9C6-5294-4EAD-90CE-1660E50C7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0952" y="3705708"/>
            <a:ext cx="1414395" cy="1335140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9617838F-FD78-44B2-ABA7-4EF6E9F29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31979" y="3161921"/>
            <a:ext cx="2217606" cy="187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8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AA8FFF-7485-428B-B93B-9FDC5D6FC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BFC719-9F2D-4634-B577-A8EE9CF738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33" y="1564825"/>
            <a:ext cx="3672762" cy="3672762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576753" y="680775"/>
            <a:ext cx="7990493" cy="2310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400">
                <a:latin typeface="+mj-lt"/>
              </a:rPr>
              <a:t>Пройди морозную пустошь! Ответь на вопрос стража-эскимоса. </a:t>
            </a:r>
          </a:p>
        </p:txBody>
      </p:sp>
      <p:sp>
        <p:nvSpPr>
          <p:cNvPr id="29" name="Прямоугольник с двумя скругленными соседними углами 14">
            <a:hlinkClick r:id="rId5" action="ppaction://hlinksldjump"/>
            <a:extLst>
              <a:ext uri="{FF2B5EF4-FFF2-40B4-BE49-F238E27FC236}">
                <a16:creationId xmlns:a16="http://schemas.microsoft.com/office/drawing/2014/main" id="{5FC736B8-A9BB-4097-807E-D409DE31E33E}"/>
              </a:ext>
            </a:extLst>
          </p:cNvPr>
          <p:cNvSpPr/>
          <p:nvPr/>
        </p:nvSpPr>
        <p:spPr>
          <a:xfrm rot="10800000">
            <a:off x="2439098" y="-1"/>
            <a:ext cx="4320000" cy="53353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10B47C0A-586D-4B63-8838-E3EC57236162}"/>
              </a:ext>
            </a:extLst>
          </p:cNvPr>
          <p:cNvSpPr txBox="1"/>
          <p:nvPr/>
        </p:nvSpPr>
        <p:spPr>
          <a:xfrm>
            <a:off x="3706066" y="51324"/>
            <a:ext cx="17860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chemeClr val="accent5">
                    <a:lumMod val="50000"/>
                  </a:schemeClr>
                </a:solidFill>
                <a:latin typeface="+mj-lt"/>
              </a:rPr>
              <a:t>Уровень 12</a:t>
            </a: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:a16="http://schemas.microsoft.com/office/drawing/2014/main" id="{70BDD9CF-E331-438A-BD37-5B2A5B7B3EF6}"/>
              </a:ext>
            </a:extLst>
          </p:cNvPr>
          <p:cNvSpPr/>
          <p:nvPr/>
        </p:nvSpPr>
        <p:spPr>
          <a:xfrm flipH="1">
            <a:off x="736478" y="959039"/>
            <a:ext cx="7528738" cy="54482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600" dirty="0">
                <a:latin typeface="+mj-lt"/>
              </a:rPr>
              <a:t>Страж предлагает заменить заимствованное слово словами, составленными из русских корней. Что это за слово?  </a:t>
            </a:r>
          </a:p>
        </p:txBody>
      </p:sp>
      <p:sp>
        <p:nvSpPr>
          <p:cNvPr id="20" name="Облачко с текстом: прямоугольное со скругленными углами 19">
            <a:extLst>
              <a:ext uri="{FF2B5EF4-FFF2-40B4-BE49-F238E27FC236}">
                <a16:creationId xmlns:a16="http://schemas.microsoft.com/office/drawing/2014/main" id="{3B530B74-EFE7-4F0C-A151-21B3FDFB304F}"/>
              </a:ext>
            </a:extLst>
          </p:cNvPr>
          <p:cNvSpPr/>
          <p:nvPr/>
        </p:nvSpPr>
        <p:spPr>
          <a:xfrm>
            <a:off x="3510435" y="1960284"/>
            <a:ext cx="3333361" cy="1594679"/>
          </a:xfrm>
          <a:prstGeom prst="wedgeRoundRectCallout">
            <a:avLst>
              <a:gd name="adj1" fmla="val 61520"/>
              <a:gd name="adj2" fmla="val -6337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В нашем языке это слово не обозначается напрямую. </a:t>
            </a:r>
          </a:p>
          <a:p>
            <a:pPr algn="ctr"/>
            <a:r>
              <a:rPr lang="ru-RU" sz="1600" dirty="0"/>
              <a:t>Зато есть около 20 слов, которые обозначают разновидности этого явления.</a:t>
            </a:r>
          </a:p>
        </p:txBody>
      </p:sp>
      <p:sp>
        <p:nvSpPr>
          <p:cNvPr id="23" name="Прямоугольник: скругленные углы 22">
            <a:hlinkClick r:id="rId6" action="ppaction://hlinksldjump"/>
            <a:extLst>
              <a:ext uri="{FF2B5EF4-FFF2-40B4-BE49-F238E27FC236}">
                <a16:creationId xmlns:a16="http://schemas.microsoft.com/office/drawing/2014/main" id="{288CCE69-C02C-42C7-B217-1203A04B3AA4}"/>
              </a:ext>
            </a:extLst>
          </p:cNvPr>
          <p:cNvSpPr/>
          <p:nvPr/>
        </p:nvSpPr>
        <p:spPr>
          <a:xfrm>
            <a:off x="684213" y="1810139"/>
            <a:ext cx="2374410" cy="59188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/>
              <a:t>снег</a:t>
            </a:r>
          </a:p>
        </p:txBody>
      </p:sp>
      <p:sp>
        <p:nvSpPr>
          <p:cNvPr id="24" name="Прямоугольник: скругленные углы 23">
            <a:hlinkClick r:id="rId7" action="ppaction://hlinksldjump"/>
            <a:extLst>
              <a:ext uri="{FF2B5EF4-FFF2-40B4-BE49-F238E27FC236}">
                <a16:creationId xmlns:a16="http://schemas.microsoft.com/office/drawing/2014/main" id="{D6095511-E2F7-49B3-A049-DC3AF49AAF38}"/>
              </a:ext>
            </a:extLst>
          </p:cNvPr>
          <p:cNvSpPr/>
          <p:nvPr/>
        </p:nvSpPr>
        <p:spPr>
          <a:xfrm>
            <a:off x="684213" y="2799220"/>
            <a:ext cx="2374410" cy="59188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/>
              <a:t>любовь</a:t>
            </a:r>
          </a:p>
        </p:txBody>
      </p:sp>
      <p:sp>
        <p:nvSpPr>
          <p:cNvPr id="25" name="Прямоугольник: скругленные углы 24">
            <a:hlinkClick r:id="rId7" action="ppaction://hlinksldjump"/>
            <a:extLst>
              <a:ext uri="{FF2B5EF4-FFF2-40B4-BE49-F238E27FC236}">
                <a16:creationId xmlns:a16="http://schemas.microsoft.com/office/drawing/2014/main" id="{CE3DEF3C-0416-4D55-A34E-E609F3A90DBC}"/>
              </a:ext>
            </a:extLst>
          </p:cNvPr>
          <p:cNvSpPr/>
          <p:nvPr/>
        </p:nvSpPr>
        <p:spPr>
          <a:xfrm>
            <a:off x="682533" y="3788301"/>
            <a:ext cx="2374410" cy="591880"/>
          </a:xfrm>
          <a:prstGeom prst="roundRect">
            <a:avLst>
              <a:gd name="adj" fmla="val 50000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/>
              <a:t>рыба</a:t>
            </a:r>
          </a:p>
        </p:txBody>
      </p:sp>
    </p:spTree>
    <p:extLst>
      <p:ext uri="{BB962C8B-B14F-4D97-AF65-F5344CB8AC3E}">
        <p14:creationId xmlns:p14="http://schemas.microsoft.com/office/powerpoint/2010/main" val="3106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9BF07E-D3DE-46B3-A638-4CA5F574A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504691" y="1141374"/>
            <a:ext cx="8099949" cy="2971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800">
                <a:latin typeface="+mj-lt"/>
              </a:rPr>
              <a:t>Ответ найден, путь к чаше открыт!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3063414" y="102652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5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solidFill>
            <a:srgbClr val="203864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bg1"/>
                </a:solidFill>
              </a:rPr>
              <a:t>Продолжить путь</a:t>
            </a:r>
          </a:p>
        </p:txBody>
      </p:sp>
      <p:sp>
        <p:nvSpPr>
          <p:cNvPr id="26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97166" y="77465"/>
            <a:ext cx="1660526" cy="40540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bg1"/>
                </a:solidFill>
              </a:rPr>
              <a:t>Вернуться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6902F2-5359-4AB7-B1D9-BA23B78B2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442" y="1573390"/>
            <a:ext cx="3672762" cy="3672762"/>
          </a:xfrm>
          <a:prstGeom prst="rect">
            <a:avLst/>
          </a:prstGeom>
        </p:spPr>
      </p:pic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3EBB01C9-E969-4AAD-985E-3D01F77C5CA0}"/>
              </a:ext>
            </a:extLst>
          </p:cNvPr>
          <p:cNvSpPr/>
          <p:nvPr/>
        </p:nvSpPr>
        <p:spPr>
          <a:xfrm>
            <a:off x="1644844" y="1968849"/>
            <a:ext cx="3333361" cy="1594679"/>
          </a:xfrm>
          <a:prstGeom prst="wedgeRoundRectCallout">
            <a:avLst>
              <a:gd name="adj1" fmla="val 61520"/>
              <a:gd name="adj2" fmla="val -6337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У нас очень много снега, во всех его разновидностях. Поэтому мы используем это слово очень разнообразно. </a:t>
            </a:r>
          </a:p>
        </p:txBody>
      </p:sp>
    </p:spTree>
    <p:extLst>
      <p:ext uri="{BB962C8B-B14F-4D97-AF65-F5344CB8AC3E}">
        <p14:creationId xmlns:p14="http://schemas.microsoft.com/office/powerpoint/2010/main" val="14766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7DBA93A-B848-4DF8-A597-00788C085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325890" cy="5376856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188917" y="953615"/>
            <a:ext cx="3785232" cy="1045863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О нет! Выбор неверный! И вы</a:t>
            </a:r>
          </a:p>
          <a:p>
            <a:pPr algn="ctr"/>
            <a:r>
              <a:rPr lang="ru-RU" sz="1600">
                <a:latin typeface="+mj-lt"/>
              </a:rPr>
              <a:t> в раскалённой пустоши, потому что…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2825369" y="102652"/>
            <a:ext cx="3493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25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Избежать ответа</a:t>
            </a:r>
          </a:p>
        </p:txBody>
      </p:sp>
      <p:sp>
        <p:nvSpPr>
          <p:cNvPr id="26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81215" y="128134"/>
            <a:ext cx="1913569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Вернуться к началу</a:t>
            </a:r>
          </a:p>
        </p:txBody>
      </p:sp>
      <p:sp>
        <p:nvSpPr>
          <p:cNvPr id="19" name="Облачко с текстом: прямоугольное со скругленными углами 18">
            <a:extLst>
              <a:ext uri="{FF2B5EF4-FFF2-40B4-BE49-F238E27FC236}">
                <a16:creationId xmlns:a16="http://schemas.microsoft.com/office/drawing/2014/main" id="{A489077B-966D-4E83-B463-C549546B57D5}"/>
              </a:ext>
            </a:extLst>
          </p:cNvPr>
          <p:cNvSpPr/>
          <p:nvPr/>
        </p:nvSpPr>
        <p:spPr>
          <a:xfrm>
            <a:off x="5131838" y="2049887"/>
            <a:ext cx="3618644" cy="822678"/>
          </a:xfrm>
          <a:prstGeom prst="wedgeRoundRectCallout">
            <a:avLst>
              <a:gd name="adj1" fmla="val 12601"/>
              <a:gd name="adj2" fmla="val 77830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Омонимы – это всегда многозначные слова. </a:t>
            </a:r>
          </a:p>
        </p:txBody>
      </p:sp>
      <p:sp>
        <p:nvSpPr>
          <p:cNvPr id="20" name="Прямоугольник: скругленные углы 19">
            <a:hlinkClick r:id="rId5" action="ppaction://hlinksldjump"/>
            <a:extLst>
              <a:ext uri="{FF2B5EF4-FFF2-40B4-BE49-F238E27FC236}">
                <a16:creationId xmlns:a16="http://schemas.microsoft.com/office/drawing/2014/main" id="{944DC288-C6B0-4AC5-8869-823C7E7362CB}"/>
              </a:ext>
            </a:extLst>
          </p:cNvPr>
          <p:cNvSpPr/>
          <p:nvPr/>
        </p:nvSpPr>
        <p:spPr>
          <a:xfrm>
            <a:off x="5319501" y="3077478"/>
            <a:ext cx="1074471" cy="767141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003300"/>
                </a:solidFill>
              </a:rPr>
              <a:t>Да</a:t>
            </a:r>
          </a:p>
        </p:txBody>
      </p:sp>
      <p:sp>
        <p:nvSpPr>
          <p:cNvPr id="21" name="Прямоугольник: скругленные углы 20">
            <a:hlinkClick r:id="rId6" action="ppaction://hlinksldjump"/>
            <a:extLst>
              <a:ext uri="{FF2B5EF4-FFF2-40B4-BE49-F238E27FC236}">
                <a16:creationId xmlns:a16="http://schemas.microsoft.com/office/drawing/2014/main" id="{D297E695-C6FA-41D7-9AE5-1BB9DB60B41E}"/>
              </a:ext>
            </a:extLst>
          </p:cNvPr>
          <p:cNvSpPr/>
          <p:nvPr/>
        </p:nvSpPr>
        <p:spPr>
          <a:xfrm>
            <a:off x="5319502" y="4049532"/>
            <a:ext cx="1074471" cy="767141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800000"/>
                </a:solidFill>
              </a:rPr>
              <a:t>Нет</a:t>
            </a:r>
          </a:p>
        </p:txBody>
      </p:sp>
      <p:sp>
        <p:nvSpPr>
          <p:cNvPr id="12" name="Свиток: вертикальный 11">
            <a:extLst>
              <a:ext uri="{FF2B5EF4-FFF2-40B4-BE49-F238E27FC236}">
                <a16:creationId xmlns:a16="http://schemas.microsoft.com/office/drawing/2014/main" id="{8DD49260-4BC0-48E8-8CFA-485787632F47}"/>
              </a:ext>
            </a:extLst>
          </p:cNvPr>
          <p:cNvSpPr/>
          <p:nvPr/>
        </p:nvSpPr>
        <p:spPr>
          <a:xfrm>
            <a:off x="256074" y="2033013"/>
            <a:ext cx="3538533" cy="1717894"/>
          </a:xfrm>
          <a:prstGeom prst="verticalScroll">
            <a:avLst>
              <a:gd name="adj" fmla="val 5882"/>
            </a:avLst>
          </a:pr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>
                <a:solidFill>
                  <a:schemeClr val="tx1"/>
                </a:solidFill>
              </a:rPr>
              <a:t>Именно снег в языке эскимосов имеет столько оттенков, потому что очень влияет на их жизнь. </a:t>
            </a:r>
          </a:p>
        </p:txBody>
      </p:sp>
      <p:sp>
        <p:nvSpPr>
          <p:cNvPr id="22" name="Прямоугольник: скругленные углы 21">
            <a:hlinkClick r:id="" action="ppaction://noaction"/>
            <a:extLst>
              <a:ext uri="{FF2B5EF4-FFF2-40B4-BE49-F238E27FC236}">
                <a16:creationId xmlns:a16="http://schemas.microsoft.com/office/drawing/2014/main" id="{66EBDF3B-BF2A-4CD8-B4E4-8677CA483C01}"/>
              </a:ext>
            </a:extLst>
          </p:cNvPr>
          <p:cNvSpPr/>
          <p:nvPr/>
        </p:nvSpPr>
        <p:spPr>
          <a:xfrm flipH="1">
            <a:off x="4895849" y="947933"/>
            <a:ext cx="4059233" cy="1045863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Чтобы выбраться, подтвердите или опровергните утверждение стража!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19FC16-15F2-42BD-91FE-8CB4057C61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66623" y="2941730"/>
            <a:ext cx="2328161" cy="28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883185-F5DD-4240-9E89-58CECF8DED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58" y="2267790"/>
            <a:ext cx="2681761" cy="3029520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4124397" y="1079670"/>
            <a:ext cx="4408416" cy="123822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ru-RU" sz="2400" b="1">
                <a:solidFill>
                  <a:srgbClr val="203864"/>
                </a:solidFill>
                <a:latin typeface="+mj-lt"/>
              </a:rPr>
              <a:t>Поздравляем! Вы завоевали Чашу Грамотности!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220F7A9-55A1-444E-8CF0-343AAB6E832A}"/>
              </a:ext>
            </a:extLst>
          </p:cNvPr>
          <p:cNvGrpSpPr/>
          <p:nvPr/>
        </p:nvGrpSpPr>
        <p:grpSpPr>
          <a:xfrm>
            <a:off x="-351156" y="311610"/>
            <a:ext cx="4338470" cy="4338470"/>
            <a:chOff x="-346845" y="805030"/>
            <a:chExt cx="4338470" cy="433847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58DA747A-20C6-41F5-8B9D-A83446CAD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845" y="805030"/>
              <a:ext cx="4338470" cy="4338470"/>
            </a:xfrm>
            <a:prstGeom prst="rect">
              <a:avLst/>
            </a:prstGeom>
          </p:spPr>
        </p:pic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892032B0-D63D-40D9-841B-D01BAF113148}"/>
                </a:ext>
              </a:extLst>
            </p:cNvPr>
            <p:cNvSpPr/>
            <p:nvPr/>
          </p:nvSpPr>
          <p:spPr>
            <a:xfrm>
              <a:off x="1175656" y="1433649"/>
              <a:ext cx="1315617" cy="1533486"/>
            </a:xfrm>
            <a:prstGeom prst="roundRect">
              <a:avLst/>
            </a:prstGeom>
            <a:solidFill>
              <a:srgbClr val="F8D7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>
                  <a:solidFill>
                    <a:srgbClr val="002060"/>
                  </a:solidFill>
                </a:rPr>
                <a:t>За знание языка!</a:t>
              </a:r>
            </a:p>
          </p:txBody>
        </p:sp>
      </p:grpSp>
      <p:sp>
        <p:nvSpPr>
          <p:cNvPr id="18" name="Облачко с текстом: прямоугольное со скругленными углами 17">
            <a:extLst>
              <a:ext uri="{FF2B5EF4-FFF2-40B4-BE49-F238E27FC236}">
                <a16:creationId xmlns:a16="http://schemas.microsoft.com/office/drawing/2014/main" id="{29571603-2595-43CA-9347-63CAAC0D39F3}"/>
              </a:ext>
            </a:extLst>
          </p:cNvPr>
          <p:cNvSpPr/>
          <p:nvPr/>
        </p:nvSpPr>
        <p:spPr>
          <a:xfrm>
            <a:off x="4228709" y="2667050"/>
            <a:ext cx="2319904" cy="1396779"/>
          </a:xfrm>
          <a:prstGeom prst="wedgeRoundRectCallout">
            <a:avLst>
              <a:gd name="adj1" fmla="val 69305"/>
              <a:gd name="adj2" fmla="val 14945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Ваши знания и эрудиция привели вас к победе! Так держать! </a:t>
            </a:r>
          </a:p>
        </p:txBody>
      </p:sp>
      <p:sp>
        <p:nvSpPr>
          <p:cNvPr id="19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1E88CAFA-DCA1-421F-8EA2-5F824132B1CE}"/>
              </a:ext>
            </a:extLst>
          </p:cNvPr>
          <p:cNvSpPr/>
          <p:nvPr/>
        </p:nvSpPr>
        <p:spPr>
          <a:xfrm>
            <a:off x="4123198" y="142853"/>
            <a:ext cx="2045374" cy="439457"/>
          </a:xfrm>
          <a:prstGeom prst="roundRect">
            <a:avLst/>
          </a:prstGeom>
          <a:solidFill>
            <a:srgbClr val="203864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>
                <a:solidFill>
                  <a:schemeClr val="bg1"/>
                </a:solidFill>
              </a:rPr>
              <a:t>Закончить игру</a:t>
            </a:r>
          </a:p>
        </p:txBody>
      </p:sp>
      <p:sp>
        <p:nvSpPr>
          <p:cNvPr id="20" name="Скругленный прямоугольник 15">
            <a:hlinkClick r:id="rId6" action="ppaction://hlinksldjump"/>
            <a:extLst>
              <a:ext uri="{FF2B5EF4-FFF2-40B4-BE49-F238E27FC236}">
                <a16:creationId xmlns:a16="http://schemas.microsoft.com/office/drawing/2014/main" id="{3DEA0966-1FDE-42BF-BDB7-BC63DA368B10}"/>
              </a:ext>
            </a:extLst>
          </p:cNvPr>
          <p:cNvSpPr/>
          <p:nvPr/>
        </p:nvSpPr>
        <p:spPr>
          <a:xfrm>
            <a:off x="6440340" y="142853"/>
            <a:ext cx="2045374" cy="439457"/>
          </a:xfrm>
          <a:prstGeom prst="roundRect">
            <a:avLst/>
          </a:prstGeom>
          <a:solidFill>
            <a:srgbClr val="203864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>
                <a:solidFill>
                  <a:schemeClr val="bg1"/>
                </a:solidFill>
              </a:rPr>
              <a:t>Сыграть ещё раз</a:t>
            </a:r>
          </a:p>
        </p:txBody>
      </p:sp>
    </p:spTree>
    <p:extLst>
      <p:ext uri="{BB962C8B-B14F-4D97-AF65-F5344CB8AC3E}">
        <p14:creationId xmlns:p14="http://schemas.microsoft.com/office/powerpoint/2010/main" val="1862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758216-4FC8-4408-8667-B2D7D7C1AF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9"/>
          <a:stretch/>
        </p:blipFill>
        <p:spPr>
          <a:xfrm>
            <a:off x="-177421" y="-136480"/>
            <a:ext cx="9662615" cy="57457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7C0A53-0541-4104-BE20-01C929E40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00" y="2747614"/>
            <a:ext cx="1945886" cy="3607497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A27E64E-6F4C-480D-B6FB-8F68C73552B8}"/>
              </a:ext>
            </a:extLst>
          </p:cNvPr>
          <p:cNvSpPr/>
          <p:nvPr/>
        </p:nvSpPr>
        <p:spPr>
          <a:xfrm>
            <a:off x="4432013" y="1732001"/>
            <a:ext cx="3056230" cy="940830"/>
          </a:xfrm>
          <a:prstGeom prst="wedgeRoundRectCallout">
            <a:avLst>
              <a:gd name="adj1" fmla="val 26903"/>
              <a:gd name="adj2" fmla="val 90754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В 1887 г. варшавский врач </a:t>
            </a:r>
            <a:r>
              <a:rPr lang="ru-RU" err="1"/>
              <a:t>Замергоф</a:t>
            </a:r>
            <a:r>
              <a:rPr lang="ru-RU"/>
              <a:t> создал искусственный международный язык – эсперанто. </a:t>
            </a:r>
          </a:p>
        </p:txBody>
      </p:sp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1081118" y="1036443"/>
            <a:ext cx="7629463" cy="2641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ru-RU" sz="1600">
                <a:latin typeface="+mj-lt"/>
              </a:rPr>
              <a:t>Отлично! Дверь открылась, и теперь вы можете продолжить путь!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3063414" y="102652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5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solidFill>
            <a:srgbClr val="203864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bg1"/>
                </a:solidFill>
              </a:rPr>
              <a:t>Продолжить путь</a:t>
            </a:r>
          </a:p>
        </p:txBody>
      </p:sp>
      <p:sp>
        <p:nvSpPr>
          <p:cNvPr id="26" name="Скругленный прямоугольник 15">
            <a:hlinkClick r:id="rId6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97166" y="77465"/>
            <a:ext cx="1660526" cy="40540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bg1"/>
                </a:solidFill>
              </a:rPr>
              <a:t>Вернуться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B6FD273-B8D3-49EC-946F-5DB7D4E8654C}"/>
              </a:ext>
            </a:extLst>
          </p:cNvPr>
          <p:cNvGrpSpPr/>
          <p:nvPr/>
        </p:nvGrpSpPr>
        <p:grpSpPr>
          <a:xfrm>
            <a:off x="1081118" y="1606483"/>
            <a:ext cx="3999381" cy="3999381"/>
            <a:chOff x="2412000" y="1452029"/>
            <a:chExt cx="3999381" cy="399938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157C365-77D4-4DB1-B5CE-00174D4D1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2000" y="1452029"/>
              <a:ext cx="3999381" cy="3999381"/>
            </a:xfrm>
            <a:prstGeom prst="rect">
              <a:avLst/>
            </a:prstGeom>
          </p:spPr>
        </p:pic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7ACA5799-04ED-4A66-9DE9-5BB8042A67B0}"/>
                </a:ext>
              </a:extLst>
            </p:cNvPr>
            <p:cNvSpPr/>
            <p:nvPr/>
          </p:nvSpPr>
          <p:spPr>
            <a:xfrm rot="700644">
              <a:off x="4088567" y="2243568"/>
              <a:ext cx="1316016" cy="466531"/>
            </a:xfrm>
            <a:prstGeom prst="roundRect">
              <a:avLst/>
            </a:prstGeom>
            <a:solidFill>
              <a:srgbClr val="002060"/>
            </a:solidFill>
            <a:scene3d>
              <a:camera prst="perspectiveContrastingRightFacing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Эсперанто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10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D1242A-F67C-4852-8F1B-DFAB83F704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108" y="0"/>
            <a:ext cx="9502559" cy="52973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883185-F5DD-4240-9E89-58CECF8DE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58" y="2267790"/>
            <a:ext cx="2681761" cy="3029520"/>
          </a:xfrm>
          <a:prstGeom prst="rect">
            <a:avLst/>
          </a:prstGeom>
        </p:spPr>
      </p:pic>
      <p:sp>
        <p:nvSpPr>
          <p:cNvPr id="18" name="Облачко с текстом: прямоугольное со скругленными углами 17">
            <a:extLst>
              <a:ext uri="{FF2B5EF4-FFF2-40B4-BE49-F238E27FC236}">
                <a16:creationId xmlns:a16="http://schemas.microsoft.com/office/drawing/2014/main" id="{29571603-2595-43CA-9347-63CAAC0D39F3}"/>
              </a:ext>
            </a:extLst>
          </p:cNvPr>
          <p:cNvSpPr/>
          <p:nvPr/>
        </p:nvSpPr>
        <p:spPr>
          <a:xfrm>
            <a:off x="4228708" y="2667050"/>
            <a:ext cx="2585449" cy="1396779"/>
          </a:xfrm>
          <a:prstGeom prst="wedgeRoundRectCallout">
            <a:avLst>
              <a:gd name="adj1" fmla="val 61859"/>
              <a:gd name="adj2" fmla="val 40212"/>
              <a:gd name="adj3" fmla="val 16667"/>
            </a:avLst>
          </a:prstGeom>
          <a:ln>
            <a:solidFill>
              <a:srgbClr val="003C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Не сдавайтесь и попробуйте ещё раз! </a:t>
            </a:r>
          </a:p>
        </p:txBody>
      </p:sp>
      <p:sp>
        <p:nvSpPr>
          <p:cNvPr id="10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141B329B-6588-4554-B609-2BCE709C5BC6}"/>
              </a:ext>
            </a:extLst>
          </p:cNvPr>
          <p:cNvSpPr/>
          <p:nvPr/>
        </p:nvSpPr>
        <p:spPr>
          <a:xfrm>
            <a:off x="4571999" y="640288"/>
            <a:ext cx="3561347" cy="507561"/>
          </a:xfrm>
          <a:prstGeom prst="roundRect">
            <a:avLst/>
          </a:prstGeom>
          <a:solidFill>
            <a:srgbClr val="003C74"/>
          </a:solidFill>
          <a:ln>
            <a:solidFill>
              <a:schemeClr val="bg1"/>
            </a:solidFill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>
                <a:solidFill>
                  <a:schemeClr val="bg1"/>
                </a:solidFill>
              </a:rPr>
              <a:t>Закончить игру</a:t>
            </a:r>
          </a:p>
        </p:txBody>
      </p:sp>
      <p:sp>
        <p:nvSpPr>
          <p:cNvPr id="11" name="Скругленный прямоугольник 15">
            <a:hlinkClick r:id="rId6" action="ppaction://hlinksldjump"/>
            <a:extLst>
              <a:ext uri="{FF2B5EF4-FFF2-40B4-BE49-F238E27FC236}">
                <a16:creationId xmlns:a16="http://schemas.microsoft.com/office/drawing/2014/main" id="{B5C0FFAB-8FF3-49E2-8DEA-527F85F45B52}"/>
              </a:ext>
            </a:extLst>
          </p:cNvPr>
          <p:cNvSpPr/>
          <p:nvPr/>
        </p:nvSpPr>
        <p:spPr>
          <a:xfrm>
            <a:off x="4572000" y="1581373"/>
            <a:ext cx="3561346" cy="507561"/>
          </a:xfrm>
          <a:prstGeom prst="roundRect">
            <a:avLst/>
          </a:prstGeom>
          <a:solidFill>
            <a:srgbClr val="003C74"/>
          </a:solidFill>
          <a:ln>
            <a:solidFill>
              <a:schemeClr val="bg1"/>
            </a:solidFill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>
                <a:solidFill>
                  <a:schemeClr val="bg1"/>
                </a:solidFill>
              </a:rPr>
              <a:t>Сыграть ещё раз</a:t>
            </a:r>
          </a:p>
        </p:txBody>
      </p:sp>
      <p:sp>
        <p:nvSpPr>
          <p:cNvPr id="15" name="Прямоугольник 14">
            <a:hlinkClick r:id="" action="ppaction://noaction"/>
            <a:extLst>
              <a:ext uri="{FF2B5EF4-FFF2-40B4-BE49-F238E27FC236}">
                <a16:creationId xmlns:a16="http://schemas.microsoft.com/office/drawing/2014/main" id="{B2FB021D-4F02-4BBF-BDD9-995484D0A619}"/>
              </a:ext>
            </a:extLst>
          </p:cNvPr>
          <p:cNvSpPr/>
          <p:nvPr/>
        </p:nvSpPr>
        <p:spPr>
          <a:xfrm flipH="1">
            <a:off x="358775" y="1531625"/>
            <a:ext cx="3356293" cy="208024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2400" b="1" dirty="0">
                <a:solidFill>
                  <a:schemeClr val="bg1"/>
                </a:solidFill>
                <a:latin typeface="+mj-lt"/>
              </a:rPr>
              <a:t>Увы! Вы свернули не туда! </a:t>
            </a:r>
          </a:p>
          <a:p>
            <a:pPr algn="ctr">
              <a:lnSpc>
                <a:spcPct val="114000"/>
              </a:lnSpc>
            </a:pPr>
            <a:r>
              <a:rPr lang="ru-RU" sz="2400" b="1" dirty="0">
                <a:solidFill>
                  <a:schemeClr val="bg1"/>
                </a:solidFill>
                <a:latin typeface="+mj-lt"/>
              </a:rPr>
              <a:t>Но не грустите, </a:t>
            </a:r>
          </a:p>
          <a:p>
            <a:pPr algn="ctr">
              <a:lnSpc>
                <a:spcPct val="114000"/>
              </a:lnSpc>
            </a:pPr>
            <a:r>
              <a:rPr lang="ru-RU" sz="2400" b="1" dirty="0">
                <a:solidFill>
                  <a:schemeClr val="bg1"/>
                </a:solidFill>
                <a:latin typeface="+mj-lt"/>
              </a:rPr>
              <a:t>чаша где-то поблизости! </a:t>
            </a:r>
          </a:p>
        </p:txBody>
      </p:sp>
    </p:spTree>
    <p:extLst>
      <p:ext uri="{BB962C8B-B14F-4D97-AF65-F5344CB8AC3E}">
        <p14:creationId xmlns:p14="http://schemas.microsoft.com/office/powerpoint/2010/main" val="425466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965FE7-5E8D-487E-ADC1-5E94236FE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35070" y="1443702"/>
            <a:ext cx="5273860" cy="677108"/>
          </a:xfrm>
          <a:prstGeom prst="rect">
            <a:avLst/>
          </a:prstGeom>
        </p:spPr>
        <p:txBody>
          <a:bodyPr wrap="square" lIns="360000" tIns="0" rIns="0" bIns="0">
            <a:spAutoFit/>
          </a:bodyPr>
          <a:lstStyle/>
          <a:p>
            <a:pPr algn="ctr"/>
            <a:r>
              <a:rPr lang="ru-RU" sz="4400" b="1">
                <a:solidFill>
                  <a:schemeClr val="bg1"/>
                </a:solidFill>
                <a:latin typeface="+mj-lt"/>
              </a:rPr>
              <a:t>Молодцы!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2DABA9-9DC3-4349-AC8C-A4162E6F0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137" y="2305050"/>
            <a:ext cx="5143500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03A97E-586B-4EB5-ACF9-5D4DEF20D3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2361577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CFAB4F-69D5-4E9A-A8F8-0DDE0AF02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188917" y="953615"/>
            <a:ext cx="3785232" cy="1045863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О нет! Ответ неверный! </a:t>
            </a:r>
          </a:p>
          <a:p>
            <a:pPr algn="ctr"/>
            <a:r>
              <a:rPr lang="ru-RU" sz="1600">
                <a:latin typeface="+mj-lt"/>
              </a:rPr>
              <a:t>Вы попали в пыточное подземелье, потому что…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2825369" y="102652"/>
            <a:ext cx="3493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25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Избежать ответа</a:t>
            </a:r>
          </a:p>
        </p:txBody>
      </p:sp>
      <p:sp>
        <p:nvSpPr>
          <p:cNvPr id="26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81215" y="128134"/>
            <a:ext cx="1913569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Вернуться к началу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27FE52-8C18-4C07-A3D6-7F0307B7AB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05" y="2900019"/>
            <a:ext cx="2143977" cy="1920598"/>
          </a:xfrm>
          <a:prstGeom prst="rect">
            <a:avLst/>
          </a:prstGeom>
        </p:spPr>
      </p:pic>
      <p:sp>
        <p:nvSpPr>
          <p:cNvPr id="19" name="Облачко с текстом: прямоугольное со скругленными углами 18">
            <a:extLst>
              <a:ext uri="{FF2B5EF4-FFF2-40B4-BE49-F238E27FC236}">
                <a16:creationId xmlns:a16="http://schemas.microsoft.com/office/drawing/2014/main" id="{A489077B-966D-4E83-B463-C549546B57D5}"/>
              </a:ext>
            </a:extLst>
          </p:cNvPr>
          <p:cNvSpPr/>
          <p:nvPr/>
        </p:nvSpPr>
        <p:spPr>
          <a:xfrm>
            <a:off x="4895851" y="2066859"/>
            <a:ext cx="3785231" cy="683793"/>
          </a:xfrm>
          <a:prstGeom prst="wedgeRoundRectCallout">
            <a:avLst>
              <a:gd name="adj1" fmla="val 17726"/>
              <a:gd name="adj2" fmla="val 108886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В современном русском языке очень много заимствованных слов. </a:t>
            </a:r>
          </a:p>
        </p:txBody>
      </p:sp>
      <p:sp>
        <p:nvSpPr>
          <p:cNvPr id="20" name="Прямоугольник: скругленные углы 19">
            <a:hlinkClick r:id="rId4" action="ppaction://hlinksldjump"/>
            <a:extLst>
              <a:ext uri="{FF2B5EF4-FFF2-40B4-BE49-F238E27FC236}">
                <a16:creationId xmlns:a16="http://schemas.microsoft.com/office/drawing/2014/main" id="{944DC288-C6B0-4AC5-8869-823C7E7362CB}"/>
              </a:ext>
            </a:extLst>
          </p:cNvPr>
          <p:cNvSpPr/>
          <p:nvPr/>
        </p:nvSpPr>
        <p:spPr>
          <a:xfrm>
            <a:off x="5319501" y="3077478"/>
            <a:ext cx="1074471" cy="767141"/>
          </a:xfrm>
          <a:prstGeom prst="roundRect">
            <a:avLst>
              <a:gd name="adj" fmla="val 50000"/>
            </a:avLst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003300"/>
                </a:solidFill>
              </a:rPr>
              <a:t>Да</a:t>
            </a:r>
          </a:p>
        </p:txBody>
      </p:sp>
      <p:sp>
        <p:nvSpPr>
          <p:cNvPr id="21" name="Прямоугольник: скругленные углы 20">
            <a:hlinkClick r:id="rId5" action="ppaction://hlinksldjump"/>
            <a:extLst>
              <a:ext uri="{FF2B5EF4-FFF2-40B4-BE49-F238E27FC236}">
                <a16:creationId xmlns:a16="http://schemas.microsoft.com/office/drawing/2014/main" id="{D297E695-C6FA-41D7-9AE5-1BB9DB60B41E}"/>
              </a:ext>
            </a:extLst>
          </p:cNvPr>
          <p:cNvSpPr/>
          <p:nvPr/>
        </p:nvSpPr>
        <p:spPr>
          <a:xfrm>
            <a:off x="5319502" y="4049532"/>
            <a:ext cx="1074471" cy="767141"/>
          </a:xfrm>
          <a:prstGeom prst="roundRect">
            <a:avLst>
              <a:gd name="adj" fmla="val 50000"/>
            </a:avLst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800000"/>
                </a:solidFill>
              </a:rPr>
              <a:t>Нет</a:t>
            </a:r>
          </a:p>
        </p:txBody>
      </p:sp>
      <p:sp>
        <p:nvSpPr>
          <p:cNvPr id="12" name="Свиток: вертикальный 11">
            <a:extLst>
              <a:ext uri="{FF2B5EF4-FFF2-40B4-BE49-F238E27FC236}">
                <a16:creationId xmlns:a16="http://schemas.microsoft.com/office/drawing/2014/main" id="{8DD49260-4BC0-48E8-8CFA-485787632F47}"/>
              </a:ext>
            </a:extLst>
          </p:cNvPr>
          <p:cNvSpPr/>
          <p:nvPr/>
        </p:nvSpPr>
        <p:spPr>
          <a:xfrm>
            <a:off x="519118" y="2142759"/>
            <a:ext cx="3124829" cy="2408604"/>
          </a:xfrm>
          <a:prstGeom prst="verticalScroll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err="1">
                <a:solidFill>
                  <a:schemeClr val="tx1"/>
                </a:solidFill>
              </a:rPr>
              <a:t>Синдарин</a:t>
            </a:r>
            <a:r>
              <a:rPr lang="ru-RU" sz="1600">
                <a:solidFill>
                  <a:schemeClr val="tx1"/>
                </a:solidFill>
              </a:rPr>
              <a:t> – язык эльфов, придуманный Дж. Р. Р. </a:t>
            </a:r>
            <a:r>
              <a:rPr lang="ru-RU" sz="1600" err="1">
                <a:solidFill>
                  <a:schemeClr val="tx1"/>
                </a:solidFill>
              </a:rPr>
              <a:t>Толкином</a:t>
            </a:r>
            <a:r>
              <a:rPr lang="ru-RU" sz="160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ru-RU" sz="1600" i="1" err="1">
                <a:solidFill>
                  <a:schemeClr val="tx1"/>
                </a:solidFill>
              </a:rPr>
              <a:t>Словио</a:t>
            </a:r>
            <a:r>
              <a:rPr lang="ru-RU" sz="1600">
                <a:solidFill>
                  <a:schemeClr val="tx1"/>
                </a:solidFill>
              </a:rPr>
              <a:t> – искусственный язык на основе славянских корней. Создан в ХХ в. </a:t>
            </a:r>
          </a:p>
        </p:txBody>
      </p:sp>
      <p:sp>
        <p:nvSpPr>
          <p:cNvPr id="22" name="Прямоугольник: скругленные углы 21">
            <a:hlinkClick r:id="" action="ppaction://noaction"/>
            <a:extLst>
              <a:ext uri="{FF2B5EF4-FFF2-40B4-BE49-F238E27FC236}">
                <a16:creationId xmlns:a16="http://schemas.microsoft.com/office/drawing/2014/main" id="{66EBDF3B-BF2A-4CD8-B4E4-8677CA483C01}"/>
              </a:ext>
            </a:extLst>
          </p:cNvPr>
          <p:cNvSpPr/>
          <p:nvPr/>
        </p:nvSpPr>
        <p:spPr>
          <a:xfrm flipH="1">
            <a:off x="4785702" y="946312"/>
            <a:ext cx="4109082" cy="1045863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Чтобы выбраться, подтвердите или опровергните утверждение стража!</a:t>
            </a:r>
          </a:p>
        </p:txBody>
      </p:sp>
    </p:spTree>
    <p:extLst>
      <p:ext uri="{BB962C8B-B14F-4D97-AF65-F5344CB8AC3E}">
        <p14:creationId xmlns:p14="http://schemas.microsoft.com/office/powerpoint/2010/main" val="97680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7B0EC8-412A-4E21-B620-C264B51364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93"/>
            <a:ext cx="9144000" cy="5094514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576753" y="764882"/>
            <a:ext cx="7990493" cy="2310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400">
                <a:latin typeface="+mj-lt"/>
              </a:rPr>
              <a:t>Найдите ключ! Для ответа нажмите на нужное число. </a:t>
            </a:r>
          </a:p>
        </p:txBody>
      </p:sp>
      <p:sp>
        <p:nvSpPr>
          <p:cNvPr id="29" name="Прямоугольник с двумя скругленными соседними углами 14">
            <a:hlinkClick r:id="rId5" action="ppaction://hlinksldjump"/>
            <a:extLst>
              <a:ext uri="{FF2B5EF4-FFF2-40B4-BE49-F238E27FC236}">
                <a16:creationId xmlns:a16="http://schemas.microsoft.com/office/drawing/2014/main" id="{5FC736B8-A9BB-4097-807E-D409DE31E33E}"/>
              </a:ext>
            </a:extLst>
          </p:cNvPr>
          <p:cNvSpPr/>
          <p:nvPr/>
        </p:nvSpPr>
        <p:spPr>
          <a:xfrm rot="10800000">
            <a:off x="2439098" y="-1"/>
            <a:ext cx="4320000" cy="53353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10B47C0A-586D-4B63-8838-E3EC57236162}"/>
              </a:ext>
            </a:extLst>
          </p:cNvPr>
          <p:cNvSpPr txBox="1"/>
          <p:nvPr/>
        </p:nvSpPr>
        <p:spPr>
          <a:xfrm>
            <a:off x="3758162" y="51324"/>
            <a:ext cx="16818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chemeClr val="accent5">
                    <a:lumMod val="50000"/>
                  </a:schemeClr>
                </a:solidFill>
                <a:latin typeface="+mj-lt"/>
              </a:rPr>
              <a:t>Уровень 2</a:t>
            </a: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:a16="http://schemas.microsoft.com/office/drawing/2014/main" id="{70BDD9CF-E331-438A-BD37-5B2A5B7B3EF6}"/>
              </a:ext>
            </a:extLst>
          </p:cNvPr>
          <p:cNvSpPr/>
          <p:nvPr/>
        </p:nvSpPr>
        <p:spPr>
          <a:xfrm flipH="1">
            <a:off x="834728" y="1149220"/>
            <a:ext cx="7528738" cy="54482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ru-RU" sz="1600">
                <a:latin typeface="+mj-lt"/>
              </a:rPr>
              <a:t>На каждом мешочке написано число. Вам нужен мешочек, на котором указано количество языков ООН.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FB3F73-B710-483E-8972-EE7B2D42D8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90" b="1"/>
          <a:stretch/>
        </p:blipFill>
        <p:spPr>
          <a:xfrm>
            <a:off x="720110" y="3612083"/>
            <a:ext cx="2231053" cy="11447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3DD5EA-41C5-4CBE-9E5F-3874658E9C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27" y="2117973"/>
            <a:ext cx="1531417" cy="1531417"/>
          </a:xfrm>
          <a:prstGeom prst="rect">
            <a:avLst/>
          </a:prstGeom>
        </p:spPr>
      </p:pic>
      <p:sp>
        <p:nvSpPr>
          <p:cNvPr id="12" name="Овал 11">
            <a:hlinkClick r:id="rId8" action="ppaction://hlinksldjump"/>
            <a:extLst>
              <a:ext uri="{FF2B5EF4-FFF2-40B4-BE49-F238E27FC236}">
                <a16:creationId xmlns:a16="http://schemas.microsoft.com/office/drawing/2014/main" id="{593CB70F-F4F1-4EDA-A2D1-D9659D4F085E}"/>
              </a:ext>
            </a:extLst>
          </p:cNvPr>
          <p:cNvSpPr/>
          <p:nvPr/>
        </p:nvSpPr>
        <p:spPr>
          <a:xfrm>
            <a:off x="1474128" y="2590100"/>
            <a:ext cx="723014" cy="6885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/>
              <a:t>6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EA3AACD-378E-47EF-9F17-54DF698B4D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90" b="1"/>
          <a:stretch/>
        </p:blipFill>
        <p:spPr>
          <a:xfrm>
            <a:off x="3483571" y="3612083"/>
            <a:ext cx="2231053" cy="11447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6820294-216A-41F7-98D5-6D9B366827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90" b="1"/>
          <a:stretch/>
        </p:blipFill>
        <p:spPr>
          <a:xfrm>
            <a:off x="6034163" y="3612083"/>
            <a:ext cx="2231053" cy="114475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B37EE52-7520-4C6A-A1B4-C359A17E85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84" y="2168689"/>
            <a:ext cx="1531417" cy="1531417"/>
          </a:xfrm>
          <a:prstGeom prst="rect">
            <a:avLst/>
          </a:prstGeom>
        </p:spPr>
      </p:pic>
      <p:sp>
        <p:nvSpPr>
          <p:cNvPr id="31" name="Овал 30">
            <a:hlinkClick r:id="rId9" action="ppaction://hlinksldjump"/>
            <a:extLst>
              <a:ext uri="{FF2B5EF4-FFF2-40B4-BE49-F238E27FC236}">
                <a16:creationId xmlns:a16="http://schemas.microsoft.com/office/drawing/2014/main" id="{AE26870F-5A1A-4F17-B7CB-FF78262296CC}"/>
              </a:ext>
            </a:extLst>
          </p:cNvPr>
          <p:cNvSpPr/>
          <p:nvPr/>
        </p:nvSpPr>
        <p:spPr>
          <a:xfrm>
            <a:off x="4192685" y="2640816"/>
            <a:ext cx="723014" cy="6885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/>
              <a:t>3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9A6853E-A109-4800-9B94-67061946EF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08" y="2168689"/>
            <a:ext cx="1531417" cy="1531417"/>
          </a:xfrm>
          <a:prstGeom prst="rect">
            <a:avLst/>
          </a:prstGeom>
        </p:spPr>
      </p:pic>
      <p:sp>
        <p:nvSpPr>
          <p:cNvPr id="34" name="Овал 33">
            <a:hlinkClick r:id="rId9" action="ppaction://hlinksldjump"/>
            <a:extLst>
              <a:ext uri="{FF2B5EF4-FFF2-40B4-BE49-F238E27FC236}">
                <a16:creationId xmlns:a16="http://schemas.microsoft.com/office/drawing/2014/main" id="{5F49CCFF-46CD-423E-9468-C8DCA1172052}"/>
              </a:ext>
            </a:extLst>
          </p:cNvPr>
          <p:cNvSpPr/>
          <p:nvPr/>
        </p:nvSpPr>
        <p:spPr>
          <a:xfrm>
            <a:off x="6932509" y="2640816"/>
            <a:ext cx="723014" cy="6885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4929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586027-AE09-4F91-8E76-9B5F88F5B3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93"/>
            <a:ext cx="9144000" cy="5094514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684213" y="1185521"/>
            <a:ext cx="7848600" cy="2971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800">
                <a:latin typeface="+mj-lt"/>
              </a:rPr>
              <a:t>Ключ у вас! Вперёд, к новым свершениям! </a:t>
            </a:r>
          </a:p>
        </p:txBody>
      </p:sp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3063414" y="102652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25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solidFill>
            <a:srgbClr val="203864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bg1"/>
                </a:solidFill>
              </a:rPr>
              <a:t>Продолжить путь</a:t>
            </a:r>
          </a:p>
        </p:txBody>
      </p:sp>
      <p:sp>
        <p:nvSpPr>
          <p:cNvPr id="26" name="Скругленный прямоугольник 15">
            <a:hlinkClick r:id="rId6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97166" y="77465"/>
            <a:ext cx="1660526" cy="40540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bg1"/>
                </a:solidFill>
              </a:rPr>
              <a:t>Вернуться</a:t>
            </a:r>
          </a:p>
        </p:txBody>
      </p:sp>
      <p:sp>
        <p:nvSpPr>
          <p:cNvPr id="18" name="Облачко с текстом: прямоугольное со скругленными углами 17">
            <a:extLst>
              <a:ext uri="{FF2B5EF4-FFF2-40B4-BE49-F238E27FC236}">
                <a16:creationId xmlns:a16="http://schemas.microsoft.com/office/drawing/2014/main" id="{B78E5399-2C5B-4D04-9285-9699E6623BA2}"/>
              </a:ext>
            </a:extLst>
          </p:cNvPr>
          <p:cNvSpPr/>
          <p:nvPr/>
        </p:nvSpPr>
        <p:spPr>
          <a:xfrm>
            <a:off x="4898918" y="1630920"/>
            <a:ext cx="3056230" cy="940830"/>
          </a:xfrm>
          <a:prstGeom prst="wedgeRoundRectCallout">
            <a:avLst>
              <a:gd name="adj1" fmla="val 4775"/>
              <a:gd name="adj2" fmla="val 90754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К языкам ООН относятся 6 языков.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77A794-AFC6-48E9-A3DD-BD850F23A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99" y="2699379"/>
            <a:ext cx="4151775" cy="41517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483451-73D0-4A90-A9FE-D15777F913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4" y="2215848"/>
            <a:ext cx="3457499" cy="3457499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C7C7CFDE-808C-493C-B598-05CC812273B4}"/>
              </a:ext>
            </a:extLst>
          </p:cNvPr>
          <p:cNvSpPr/>
          <p:nvPr/>
        </p:nvSpPr>
        <p:spPr>
          <a:xfrm>
            <a:off x="1929697" y="3944597"/>
            <a:ext cx="723014" cy="6885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/>
              <a:t>6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BB3F408-38AB-448D-9EA4-BAFB6D674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333">
                        <a14:foregroundMark x1="91333" y1="30778" x2="91333" y2="30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70" y="2527135"/>
            <a:ext cx="816049" cy="81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5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962FE3D-88DA-46BB-8B1D-7F1B274B65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19008"/>
          </a:xfrm>
          <a:prstGeom prst="rect">
            <a:avLst/>
          </a:prstGeom>
        </p:spPr>
      </p:pic>
      <p:sp>
        <p:nvSpPr>
          <p:cNvPr id="9" name="Прямоугольник с двумя скругленными соседними углами 14">
            <a:hlinkClick r:id="" action="ppaction://noaction"/>
            <a:extLst>
              <a:ext uri="{FF2B5EF4-FFF2-40B4-BE49-F238E27FC236}">
                <a16:creationId xmlns:a16="http://schemas.microsoft.com/office/drawing/2014/main" id="{D668C3BC-4895-4BBC-BD5D-11D3449E2C44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:a16="http://schemas.microsoft.com/office/drawing/2014/main" id="{96AA19D6-153F-4C56-9C67-C85AB64CCE00}"/>
              </a:ext>
            </a:extLst>
          </p:cNvPr>
          <p:cNvSpPr txBox="1"/>
          <p:nvPr/>
        </p:nvSpPr>
        <p:spPr>
          <a:xfrm>
            <a:off x="2825369" y="102652"/>
            <a:ext cx="3493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25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5648116-ECBC-4898-BE11-5267B57FDC94}"/>
              </a:ext>
            </a:extLst>
          </p:cNvPr>
          <p:cNvSpPr/>
          <p:nvPr/>
        </p:nvSpPr>
        <p:spPr>
          <a:xfrm>
            <a:off x="432864" y="128134"/>
            <a:ext cx="1713970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Избежать ответа</a:t>
            </a:r>
          </a:p>
        </p:txBody>
      </p:sp>
      <p:sp>
        <p:nvSpPr>
          <p:cNvPr id="26" name="Скругленный прямоугольник 15">
            <a:hlinkClick r:id="rId6" action="ppaction://hlinksldjump"/>
            <a:extLst>
              <a:ext uri="{FF2B5EF4-FFF2-40B4-BE49-F238E27FC236}">
                <a16:creationId xmlns:a16="http://schemas.microsoft.com/office/drawing/2014/main" id="{3FDCDB18-59A1-48DB-B3F1-A3023AAD5915}"/>
              </a:ext>
            </a:extLst>
          </p:cNvPr>
          <p:cNvSpPr/>
          <p:nvPr/>
        </p:nvSpPr>
        <p:spPr>
          <a:xfrm>
            <a:off x="6981215" y="128134"/>
            <a:ext cx="1913569" cy="4054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90000" rIns="180000" bIns="90000" rtlCol="0" anchor="ctr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chemeClr val="tx1"/>
                </a:solidFill>
              </a:rPr>
              <a:t>Вернуться к началу</a:t>
            </a:r>
          </a:p>
        </p:txBody>
      </p:sp>
      <p:sp>
        <p:nvSpPr>
          <p:cNvPr id="19" name="Облачко с текстом: прямоугольное со скругленными углами 18">
            <a:extLst>
              <a:ext uri="{FF2B5EF4-FFF2-40B4-BE49-F238E27FC236}">
                <a16:creationId xmlns:a16="http://schemas.microsoft.com/office/drawing/2014/main" id="{A489077B-966D-4E83-B463-C549546B57D5}"/>
              </a:ext>
            </a:extLst>
          </p:cNvPr>
          <p:cNvSpPr/>
          <p:nvPr/>
        </p:nvSpPr>
        <p:spPr>
          <a:xfrm>
            <a:off x="5319501" y="2066859"/>
            <a:ext cx="3213312" cy="683793"/>
          </a:xfrm>
          <a:prstGeom prst="wedgeRoundRectCallout">
            <a:avLst>
              <a:gd name="adj1" fmla="val 22654"/>
              <a:gd name="adj2" fmla="val 89985"/>
              <a:gd name="adj3" fmla="val 16667"/>
            </a:avLst>
          </a:prstGeom>
          <a:ln>
            <a:solidFill>
              <a:srgbClr val="2038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Буквы ь и ъ когда-то обозначали звуки. </a:t>
            </a:r>
          </a:p>
        </p:txBody>
      </p:sp>
      <p:sp>
        <p:nvSpPr>
          <p:cNvPr id="20" name="Прямоугольник: скругленные углы 19">
            <a:hlinkClick r:id="rId5" action="ppaction://hlinksldjump"/>
            <a:extLst>
              <a:ext uri="{FF2B5EF4-FFF2-40B4-BE49-F238E27FC236}">
                <a16:creationId xmlns:a16="http://schemas.microsoft.com/office/drawing/2014/main" id="{944DC288-C6B0-4AC5-8869-823C7E7362CB}"/>
              </a:ext>
            </a:extLst>
          </p:cNvPr>
          <p:cNvSpPr/>
          <p:nvPr/>
        </p:nvSpPr>
        <p:spPr>
          <a:xfrm>
            <a:off x="5319501" y="3077478"/>
            <a:ext cx="1074471" cy="767141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003300"/>
                </a:solidFill>
              </a:rPr>
              <a:t>Да</a:t>
            </a:r>
          </a:p>
        </p:txBody>
      </p:sp>
      <p:sp>
        <p:nvSpPr>
          <p:cNvPr id="21" name="Прямоугольник: скругленные углы 20">
            <a:hlinkClick r:id="rId6" action="ppaction://hlinksldjump"/>
            <a:extLst>
              <a:ext uri="{FF2B5EF4-FFF2-40B4-BE49-F238E27FC236}">
                <a16:creationId xmlns:a16="http://schemas.microsoft.com/office/drawing/2014/main" id="{D297E695-C6FA-41D7-9AE5-1BB9DB60B41E}"/>
              </a:ext>
            </a:extLst>
          </p:cNvPr>
          <p:cNvSpPr/>
          <p:nvPr/>
        </p:nvSpPr>
        <p:spPr>
          <a:xfrm>
            <a:off x="5319502" y="4049532"/>
            <a:ext cx="1074471" cy="767141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>
                <a:solidFill>
                  <a:srgbClr val="800000"/>
                </a:solidFill>
              </a:rPr>
              <a:t>Нет</a:t>
            </a:r>
          </a:p>
        </p:txBody>
      </p:sp>
      <p:sp>
        <p:nvSpPr>
          <p:cNvPr id="22" name="Прямоугольник: скругленные углы 21">
            <a:hlinkClick r:id="" action="ppaction://noaction"/>
            <a:extLst>
              <a:ext uri="{FF2B5EF4-FFF2-40B4-BE49-F238E27FC236}">
                <a16:creationId xmlns:a16="http://schemas.microsoft.com/office/drawing/2014/main" id="{66EBDF3B-BF2A-4CD8-B4E4-8677CA483C01}"/>
              </a:ext>
            </a:extLst>
          </p:cNvPr>
          <p:cNvSpPr/>
          <p:nvPr/>
        </p:nvSpPr>
        <p:spPr>
          <a:xfrm flipH="1">
            <a:off x="4895850" y="1254388"/>
            <a:ext cx="3785232" cy="739408"/>
          </a:xfrm>
          <a:prstGeom prst="roundRect">
            <a:avLst>
              <a:gd name="adj" fmla="val 46556"/>
            </a:avLst>
          </a:prstGeom>
          <a:solidFill>
            <a:schemeClr val="bg1">
              <a:lumMod val="95000"/>
              <a:alpha val="87000"/>
            </a:schemeClr>
          </a:solidFill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>
                <a:latin typeface="+mj-lt"/>
              </a:rPr>
              <a:t>Чтобы сбежать от пауков, ответьте на вопрос стража!</a:t>
            </a:r>
          </a:p>
        </p:txBody>
      </p:sp>
      <p:sp>
        <p:nvSpPr>
          <p:cNvPr id="27" name="Прямоугольник: скругленные углы 26">
            <a:hlinkClick r:id="" action="ppaction://noaction"/>
            <a:extLst>
              <a:ext uri="{FF2B5EF4-FFF2-40B4-BE49-F238E27FC236}">
                <a16:creationId xmlns:a16="http://schemas.microsoft.com/office/drawing/2014/main" id="{4D967CB8-5E0A-4A17-89C6-C7DF05DFA5C5}"/>
              </a:ext>
            </a:extLst>
          </p:cNvPr>
          <p:cNvSpPr/>
          <p:nvPr/>
        </p:nvSpPr>
        <p:spPr>
          <a:xfrm flipH="1">
            <a:off x="855187" y="1118709"/>
            <a:ext cx="2676911" cy="1045863"/>
          </a:xfrm>
          <a:prstGeom prst="roundRect">
            <a:avLst>
              <a:gd name="adj" fmla="val 46556"/>
            </a:avLst>
          </a:prstGeom>
          <a:noFill/>
          <a:ln>
            <a:noFill/>
          </a:ln>
          <a:effectLst>
            <a:softEdge rad="63500"/>
          </a:effectLst>
        </p:spPr>
        <p:txBody>
          <a:bodyPr wrap="square" lIns="0" tIns="0" rIns="0" bIns="0" anchor="ctr" anchorCtr="0"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>
                <a:latin typeface="+mj-lt"/>
              </a:rPr>
              <a:t>Увы! Языков ООН на самом деле 6.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766602A-4E59-4581-9B2E-72442212F4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130" y="2280090"/>
            <a:ext cx="3457499" cy="3457499"/>
          </a:xfrm>
          <a:prstGeom prst="rect">
            <a:avLst/>
          </a:prstGeom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30BC9CB4-9AC0-4374-B985-391FCA95CDDF}"/>
              </a:ext>
            </a:extLst>
          </p:cNvPr>
          <p:cNvSpPr/>
          <p:nvPr/>
        </p:nvSpPr>
        <p:spPr>
          <a:xfrm>
            <a:off x="879483" y="4008839"/>
            <a:ext cx="723014" cy="6885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/>
              <a:t>3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A60DDC2-468D-4ED0-B69D-BF4176BA1A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52" y="2280090"/>
            <a:ext cx="3457499" cy="3457499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384529AD-2285-43BF-BD20-B3F14FDDD21D}"/>
              </a:ext>
            </a:extLst>
          </p:cNvPr>
          <p:cNvSpPr/>
          <p:nvPr/>
        </p:nvSpPr>
        <p:spPr>
          <a:xfrm>
            <a:off x="2900565" y="4008839"/>
            <a:ext cx="723014" cy="68859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/>
              <a:t>9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6CD023-1597-4110-9299-2FD029663B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510" y="2890507"/>
            <a:ext cx="1011818" cy="9541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CB9ECC-7777-4705-B8E4-A53B1506B5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13" y="3094032"/>
            <a:ext cx="831154" cy="7837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615ED38-1671-488F-8267-6745363F01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60" y="2949310"/>
            <a:ext cx="3059576" cy="296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3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105B0E-4CA5-4F6D-ADE5-BF2AE544D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Прямоугольник 16">
            <a:hlinkClick r:id="" action="ppaction://noaction"/>
            <a:extLst>
              <a:ext uri="{FF2B5EF4-FFF2-40B4-BE49-F238E27FC236}">
                <a16:creationId xmlns:a16="http://schemas.microsoft.com/office/drawing/2014/main" id="{0E2A01A4-31A1-405A-A4F5-E3FC48F51D2A}"/>
              </a:ext>
            </a:extLst>
          </p:cNvPr>
          <p:cNvSpPr/>
          <p:nvPr/>
        </p:nvSpPr>
        <p:spPr>
          <a:xfrm flipH="1">
            <a:off x="794732" y="679651"/>
            <a:ext cx="7528738" cy="2310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400">
                <a:latin typeface="+mj-lt"/>
              </a:rPr>
              <a:t>Выберите направление! Для выбора ответа кликните по стрелке-указателю. </a:t>
            </a:r>
          </a:p>
        </p:txBody>
      </p:sp>
      <p:sp>
        <p:nvSpPr>
          <p:cNvPr id="29" name="Прямоугольник с двумя скругленными соседними углами 14">
            <a:hlinkClick r:id="rId5" action="ppaction://hlinksldjump"/>
            <a:extLst>
              <a:ext uri="{FF2B5EF4-FFF2-40B4-BE49-F238E27FC236}">
                <a16:creationId xmlns:a16="http://schemas.microsoft.com/office/drawing/2014/main" id="{5FC736B8-A9BB-4097-807E-D409DE31E33E}"/>
              </a:ext>
            </a:extLst>
          </p:cNvPr>
          <p:cNvSpPr/>
          <p:nvPr/>
        </p:nvSpPr>
        <p:spPr>
          <a:xfrm rot="10800000">
            <a:off x="2439098" y="-1"/>
            <a:ext cx="4320000" cy="53353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10B47C0A-586D-4B63-8838-E3EC57236162}"/>
              </a:ext>
            </a:extLst>
          </p:cNvPr>
          <p:cNvSpPr txBox="1"/>
          <p:nvPr/>
        </p:nvSpPr>
        <p:spPr>
          <a:xfrm>
            <a:off x="3766979" y="51324"/>
            <a:ext cx="16642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ru-RU" sz="2200">
                <a:solidFill>
                  <a:schemeClr val="accent5">
                    <a:lumMod val="50000"/>
                  </a:schemeClr>
                </a:solidFill>
                <a:latin typeface="+mj-lt"/>
              </a:rPr>
              <a:t>Уровень 3</a:t>
            </a:r>
          </a:p>
        </p:txBody>
      </p:sp>
      <p:sp>
        <p:nvSpPr>
          <p:cNvPr id="10" name="Прямоугольник 9">
            <a:hlinkClick r:id="" action="ppaction://noaction"/>
            <a:extLst>
              <a:ext uri="{FF2B5EF4-FFF2-40B4-BE49-F238E27FC236}">
                <a16:creationId xmlns:a16="http://schemas.microsoft.com/office/drawing/2014/main" id="{70BDD9CF-E331-438A-BD37-5B2A5B7B3EF6}"/>
              </a:ext>
            </a:extLst>
          </p:cNvPr>
          <p:cNvSpPr/>
          <p:nvPr/>
        </p:nvSpPr>
        <p:spPr>
          <a:xfrm flipH="1">
            <a:off x="736478" y="959039"/>
            <a:ext cx="7528738" cy="54482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ru-RU" sz="1600">
                <a:latin typeface="+mj-lt"/>
              </a:rPr>
              <a:t>На нужном вам указателе написано, что происходит с количеством языков в современном мире.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DBA1E-2CA2-4A70-9605-A03C0BF317ED}"/>
              </a:ext>
            </a:extLst>
          </p:cNvPr>
          <p:cNvSpPr/>
          <p:nvPr/>
        </p:nvSpPr>
        <p:spPr>
          <a:xfrm flipH="1">
            <a:off x="2695721" y="1959429"/>
            <a:ext cx="45719" cy="3184071"/>
          </a:xfrm>
          <a:prstGeom prst="rect">
            <a:avLst/>
          </a:prstGeom>
          <a:solidFill>
            <a:srgbClr val="331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лево 4">
            <a:hlinkClick r:id="rId6" action="ppaction://hlinksldjump"/>
            <a:extLst>
              <a:ext uri="{FF2B5EF4-FFF2-40B4-BE49-F238E27FC236}">
                <a16:creationId xmlns:a16="http://schemas.microsoft.com/office/drawing/2014/main" id="{48759739-86C5-4450-972A-3EE3AA00BF76}"/>
              </a:ext>
            </a:extLst>
          </p:cNvPr>
          <p:cNvSpPr/>
          <p:nvPr/>
        </p:nvSpPr>
        <p:spPr>
          <a:xfrm>
            <a:off x="676460" y="3199080"/>
            <a:ext cx="2019261" cy="881103"/>
          </a:xfrm>
          <a:prstGeom prst="leftArrow">
            <a:avLst>
              <a:gd name="adj1" fmla="val 50000"/>
              <a:gd name="adj2" fmla="val 585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Увеличивается</a:t>
            </a:r>
          </a:p>
        </p:txBody>
      </p:sp>
      <p:sp>
        <p:nvSpPr>
          <p:cNvPr id="19" name="Стрелка: влево 18">
            <a:hlinkClick r:id="rId7" action="ppaction://hlinksldjump"/>
            <a:extLst>
              <a:ext uri="{FF2B5EF4-FFF2-40B4-BE49-F238E27FC236}">
                <a16:creationId xmlns:a16="http://schemas.microsoft.com/office/drawing/2014/main" id="{9D8E4B6A-7868-4E84-8E82-3B8D9EDAB9C7}"/>
              </a:ext>
            </a:extLst>
          </p:cNvPr>
          <p:cNvSpPr/>
          <p:nvPr/>
        </p:nvSpPr>
        <p:spPr>
          <a:xfrm flipH="1">
            <a:off x="2718580" y="2758529"/>
            <a:ext cx="2096799" cy="881103"/>
          </a:xfrm>
          <a:prstGeom prst="leftArrow">
            <a:avLst>
              <a:gd name="adj1" fmla="val 50000"/>
              <a:gd name="adj2" fmla="val 58511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Уменьшается</a:t>
            </a:r>
          </a:p>
        </p:txBody>
      </p:sp>
      <p:sp>
        <p:nvSpPr>
          <p:cNvPr id="21" name="Стрелка: влево 20">
            <a:hlinkClick r:id="rId6" action="ppaction://hlinksldjump"/>
            <a:extLst>
              <a:ext uri="{FF2B5EF4-FFF2-40B4-BE49-F238E27FC236}">
                <a16:creationId xmlns:a16="http://schemas.microsoft.com/office/drawing/2014/main" id="{8A4EE015-BED8-453E-AD02-D5A9145624C4}"/>
              </a:ext>
            </a:extLst>
          </p:cNvPr>
          <p:cNvSpPr/>
          <p:nvPr/>
        </p:nvSpPr>
        <p:spPr>
          <a:xfrm rot="21345263" flipH="1">
            <a:off x="2718579" y="1709839"/>
            <a:ext cx="2096799" cy="881103"/>
          </a:xfrm>
          <a:prstGeom prst="leftArrow">
            <a:avLst>
              <a:gd name="adj1" fmla="val 50000"/>
              <a:gd name="adj2" fmla="val 58511"/>
            </a:avLst>
          </a:prstGeom>
          <a:ln>
            <a:solidFill>
              <a:srgbClr val="751B7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/>
              <a:t>Не изменяется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3691B0-D737-4098-9C66-8E87C762E8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94" y="1894646"/>
            <a:ext cx="3313635" cy="331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0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4338</TotalTime>
  <Words>1656</Words>
  <Application>Microsoft Office PowerPoint</Application>
  <PresentationFormat>Экран (16:9)</PresentationFormat>
  <Paragraphs>320</Paragraphs>
  <Slides>41</Slides>
  <Notes>41</Notes>
  <HiddenSlides>40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Calibri</vt:lpstr>
      <vt:lpstr>Merriweather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Константин Широков</cp:lastModifiedBy>
  <cp:revision>324</cp:revision>
  <dcterms:created xsi:type="dcterms:W3CDTF">2019-07-05T08:34:39Z</dcterms:created>
  <dcterms:modified xsi:type="dcterms:W3CDTF">2026-02-17T08:41:47Z</dcterms:modified>
</cp:coreProperties>
</file>